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201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084B-17E4-401C-88DB-F606A317079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B5E7-F17B-4D6B-A43D-D895D16E1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CVR Periodic Table</a:t>
            </a:r>
            <a:endParaRPr lang="en-US" sz="75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  <a:latin typeface="Calibri" pitchFamily="34" charset="0"/>
              </a:rPr>
              <a:t>A. The core, valence, radius (CVR) model separates the ______ level electrons from the ____ level electrons. </a:t>
            </a:r>
            <a:endParaRPr lang="en-US" sz="5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0" y="205740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valence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ore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adius</a:t>
            </a:r>
            <a:endParaRPr lang="en-US" sz="8000" dirty="0">
              <a:solidFill>
                <a:srgbClr val="00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76800" y="281940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inner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CVR Periodic Table</a:t>
            </a:r>
            <a:endParaRPr lang="en-US" sz="75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  <a:latin typeface="Calibri" pitchFamily="34" charset="0"/>
              </a:rPr>
              <a:t>B. The resulting model simplifies the depiction of the atom and focuses on the _______ electrons which directly affect the chemistry of the atom. </a:t>
            </a:r>
            <a:endParaRPr lang="en-US" sz="5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86200" y="281940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valence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ore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adius</a:t>
            </a:r>
            <a:endParaRPr lang="en-US" sz="8000" dirty="0">
              <a:solidFill>
                <a:srgbClr val="00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96000" y="3581400"/>
            <a:ext cx="327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 chemistry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earthaf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057400"/>
            <a:ext cx="31242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600200" y="2590800"/>
            <a:ext cx="16002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2286000" y="2514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2286000" y="4038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1219200" y="2209800"/>
            <a:ext cx="23622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2133600" y="205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9"/>
          <p:cNvSpPr>
            <a:spLocks noChangeArrowheads="1"/>
          </p:cNvSpPr>
          <p:nvPr/>
        </p:nvSpPr>
        <p:spPr bwMode="auto">
          <a:xfrm>
            <a:off x="2362200" y="205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10"/>
          <p:cNvSpPr>
            <a:spLocks noChangeArrowheads="1"/>
          </p:cNvSpPr>
          <p:nvPr/>
        </p:nvSpPr>
        <p:spPr bwMode="auto">
          <a:xfrm>
            <a:off x="34290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1"/>
          <p:cNvSpPr>
            <a:spLocks noChangeArrowheads="1"/>
          </p:cNvSpPr>
          <p:nvPr/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Oval 12"/>
          <p:cNvSpPr>
            <a:spLocks noChangeArrowheads="1"/>
          </p:cNvSpPr>
          <p:nvPr/>
        </p:nvSpPr>
        <p:spPr bwMode="auto">
          <a:xfrm>
            <a:off x="2438400" y="4495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Oval 13"/>
          <p:cNvSpPr>
            <a:spLocks noChangeArrowheads="1"/>
          </p:cNvSpPr>
          <p:nvPr/>
        </p:nvSpPr>
        <p:spPr bwMode="auto">
          <a:xfrm>
            <a:off x="2209800" y="4495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Oval 14"/>
          <p:cNvSpPr>
            <a:spLocks noChangeArrowheads="1"/>
          </p:cNvSpPr>
          <p:nvPr/>
        </p:nvSpPr>
        <p:spPr bwMode="auto">
          <a:xfrm>
            <a:off x="1143000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Oval 15"/>
          <p:cNvSpPr>
            <a:spLocks noChangeArrowheads="1"/>
          </p:cNvSpPr>
          <p:nvPr/>
        </p:nvSpPr>
        <p:spPr bwMode="auto">
          <a:xfrm>
            <a:off x="1143000" y="3429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362200" y="3124200"/>
            <a:ext cx="304800" cy="366713"/>
            <a:chOff x="1728" y="3360"/>
            <a:chExt cx="192" cy="231"/>
          </a:xfrm>
        </p:grpSpPr>
        <p:sp>
          <p:nvSpPr>
            <p:cNvPr id="5190" name="Oval 17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Text Box 18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362200" y="2971800"/>
            <a:ext cx="304800" cy="366713"/>
            <a:chOff x="1728" y="3360"/>
            <a:chExt cx="192" cy="231"/>
          </a:xfrm>
        </p:grpSpPr>
        <p:sp>
          <p:nvSpPr>
            <p:cNvPr id="5188" name="Oval 20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Text Box 21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209800" y="3048000"/>
            <a:ext cx="304800" cy="366713"/>
            <a:chOff x="1728" y="3360"/>
            <a:chExt cx="192" cy="231"/>
          </a:xfrm>
        </p:grpSpPr>
        <p:sp>
          <p:nvSpPr>
            <p:cNvPr id="5186" name="Oval 23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Text Box 24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286000" y="3276600"/>
            <a:ext cx="304800" cy="366713"/>
            <a:chOff x="1728" y="3360"/>
            <a:chExt cx="192" cy="231"/>
          </a:xfrm>
        </p:grpSpPr>
        <p:sp>
          <p:nvSpPr>
            <p:cNvPr id="5184" name="Oval 26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Text Box 27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514600" y="3276600"/>
            <a:ext cx="304800" cy="366713"/>
            <a:chOff x="1728" y="3360"/>
            <a:chExt cx="192" cy="231"/>
          </a:xfrm>
        </p:grpSpPr>
        <p:sp>
          <p:nvSpPr>
            <p:cNvPr id="5182" name="Oval 29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Text Box 30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362200" y="3429000"/>
            <a:ext cx="304800" cy="366713"/>
            <a:chOff x="1728" y="3360"/>
            <a:chExt cx="192" cy="231"/>
          </a:xfrm>
        </p:grpSpPr>
        <p:sp>
          <p:nvSpPr>
            <p:cNvPr id="5180" name="Oval 32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Text Box 33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2057400" y="3429000"/>
            <a:ext cx="304800" cy="366713"/>
            <a:chOff x="1728" y="3360"/>
            <a:chExt cx="192" cy="231"/>
          </a:xfrm>
        </p:grpSpPr>
        <p:sp>
          <p:nvSpPr>
            <p:cNvPr id="5178" name="Oval 35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Text Box 36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1905000" y="3048000"/>
            <a:ext cx="304800" cy="366713"/>
            <a:chOff x="1728" y="3360"/>
            <a:chExt cx="192" cy="231"/>
          </a:xfrm>
        </p:grpSpPr>
        <p:sp>
          <p:nvSpPr>
            <p:cNvPr id="5176" name="Oval 38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Text Box 39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2514600" y="3048000"/>
            <a:ext cx="304800" cy="366713"/>
            <a:chOff x="1728" y="3360"/>
            <a:chExt cx="192" cy="231"/>
          </a:xfrm>
        </p:grpSpPr>
        <p:sp>
          <p:nvSpPr>
            <p:cNvPr id="5174" name="Oval 41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Text Box 42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2057400" y="2895600"/>
            <a:ext cx="304800" cy="366713"/>
            <a:chOff x="1728" y="3360"/>
            <a:chExt cx="192" cy="231"/>
          </a:xfrm>
        </p:grpSpPr>
        <p:sp>
          <p:nvSpPr>
            <p:cNvPr id="5172" name="Oval 44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Text Box 45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1905000" y="3200400"/>
            <a:ext cx="304800" cy="366713"/>
            <a:chOff x="1728" y="3360"/>
            <a:chExt cx="192" cy="231"/>
          </a:xfrm>
        </p:grpSpPr>
        <p:sp>
          <p:nvSpPr>
            <p:cNvPr id="5170" name="Oval 47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Text Box 48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2057400" y="3200400"/>
            <a:ext cx="304800" cy="366713"/>
            <a:chOff x="1728" y="3360"/>
            <a:chExt cx="192" cy="231"/>
          </a:xfrm>
        </p:grpSpPr>
        <p:sp>
          <p:nvSpPr>
            <p:cNvPr id="5168" name="Oval 50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9" name="Text Box 51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sp>
        <p:nvSpPr>
          <p:cNvPr id="5147" name="Oval 52"/>
          <p:cNvSpPr>
            <a:spLocks noChangeArrowheads="1"/>
          </p:cNvSpPr>
          <p:nvPr/>
        </p:nvSpPr>
        <p:spPr bwMode="auto">
          <a:xfrm>
            <a:off x="1905000" y="2895600"/>
            <a:ext cx="990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53"/>
          <p:cNvSpPr>
            <a:spLocks noChangeArrowheads="1"/>
          </p:cNvSpPr>
          <p:nvPr/>
        </p:nvSpPr>
        <p:spPr bwMode="auto">
          <a:xfrm>
            <a:off x="838200" y="1752600"/>
            <a:ext cx="31242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Oval 54"/>
          <p:cNvSpPr>
            <a:spLocks noChangeArrowheads="1"/>
          </p:cNvSpPr>
          <p:nvPr/>
        </p:nvSpPr>
        <p:spPr bwMode="auto">
          <a:xfrm>
            <a:off x="2362200" y="1600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Oval 55"/>
          <p:cNvSpPr>
            <a:spLocks noChangeArrowheads="1"/>
          </p:cNvSpPr>
          <p:nvPr/>
        </p:nvSpPr>
        <p:spPr bwMode="auto">
          <a:xfrm>
            <a:off x="3810000" y="3429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Oval 56"/>
          <p:cNvSpPr>
            <a:spLocks noChangeArrowheads="1"/>
          </p:cNvSpPr>
          <p:nvPr/>
        </p:nvSpPr>
        <p:spPr bwMode="auto">
          <a:xfrm>
            <a:off x="3810000" y="3200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Oval 57"/>
          <p:cNvSpPr>
            <a:spLocks noChangeArrowheads="1"/>
          </p:cNvSpPr>
          <p:nvPr/>
        </p:nvSpPr>
        <p:spPr bwMode="auto">
          <a:xfrm>
            <a:off x="2438400" y="4876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Oval 58"/>
          <p:cNvSpPr>
            <a:spLocks noChangeArrowheads="1"/>
          </p:cNvSpPr>
          <p:nvPr/>
        </p:nvSpPr>
        <p:spPr bwMode="auto">
          <a:xfrm>
            <a:off x="2209800" y="4876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Oval 59"/>
          <p:cNvSpPr>
            <a:spLocks noChangeArrowheads="1"/>
          </p:cNvSpPr>
          <p:nvPr/>
        </p:nvSpPr>
        <p:spPr bwMode="auto">
          <a:xfrm>
            <a:off x="762000" y="34290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Oval 60"/>
          <p:cNvSpPr>
            <a:spLocks noChangeArrowheads="1"/>
          </p:cNvSpPr>
          <p:nvPr/>
        </p:nvSpPr>
        <p:spPr bwMode="auto">
          <a:xfrm>
            <a:off x="762000" y="3200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33" name="Picture 61" descr="1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828800"/>
            <a:ext cx="327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7" name="Oval 62"/>
          <p:cNvSpPr>
            <a:spLocks noChangeArrowheads="1"/>
          </p:cNvSpPr>
          <p:nvPr/>
        </p:nvSpPr>
        <p:spPr bwMode="auto">
          <a:xfrm>
            <a:off x="5181600" y="2057400"/>
            <a:ext cx="2971800" cy="3048000"/>
          </a:xfrm>
          <a:prstGeom prst="ellipse">
            <a:avLst/>
          </a:prstGeom>
          <a:noFill/>
          <a:ln w="635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35" name="Oval 63"/>
          <p:cNvSpPr>
            <a:spLocks noChangeArrowheads="1"/>
          </p:cNvSpPr>
          <p:nvPr/>
        </p:nvSpPr>
        <p:spPr bwMode="auto">
          <a:xfrm>
            <a:off x="5257800" y="2133600"/>
            <a:ext cx="2819400" cy="2895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Text Box 64"/>
          <p:cNvSpPr txBox="1">
            <a:spLocks noChangeArrowheads="1"/>
          </p:cNvSpPr>
          <p:nvPr/>
        </p:nvSpPr>
        <p:spPr bwMode="auto">
          <a:xfrm>
            <a:off x="6324600" y="5105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Crust</a:t>
            </a:r>
          </a:p>
        </p:txBody>
      </p:sp>
      <p:sp>
        <p:nvSpPr>
          <p:cNvPr id="3137" name="Oval 65"/>
          <p:cNvSpPr>
            <a:spLocks noChangeArrowheads="1"/>
          </p:cNvSpPr>
          <p:nvPr/>
        </p:nvSpPr>
        <p:spPr bwMode="auto">
          <a:xfrm>
            <a:off x="990600" y="1905000"/>
            <a:ext cx="2819400" cy="29718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Oval 66"/>
          <p:cNvSpPr>
            <a:spLocks noChangeArrowheads="1"/>
          </p:cNvSpPr>
          <p:nvPr/>
        </p:nvSpPr>
        <p:spPr bwMode="auto">
          <a:xfrm>
            <a:off x="2133600" y="1600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Oval 67"/>
          <p:cNvSpPr>
            <a:spLocks noChangeArrowheads="1"/>
          </p:cNvSpPr>
          <p:nvPr/>
        </p:nvSpPr>
        <p:spPr bwMode="auto">
          <a:xfrm>
            <a:off x="990600" y="1905000"/>
            <a:ext cx="2819400" cy="2971800"/>
          </a:xfrm>
          <a:prstGeom prst="ellipse">
            <a:avLst/>
          </a:prstGeom>
          <a:solidFill>
            <a:srgbClr val="FF0000">
              <a:alpha val="59999"/>
            </a:srgbClr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1905000" y="2895600"/>
            <a:ext cx="152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+2</a:t>
            </a:r>
          </a:p>
        </p:txBody>
      </p:sp>
      <p:sp>
        <p:nvSpPr>
          <p:cNvPr id="3141" name="Oval 69"/>
          <p:cNvSpPr>
            <a:spLocks noChangeArrowheads="1"/>
          </p:cNvSpPr>
          <p:nvPr/>
        </p:nvSpPr>
        <p:spPr bwMode="auto">
          <a:xfrm>
            <a:off x="5257800" y="2133600"/>
            <a:ext cx="2819400" cy="2895600"/>
          </a:xfrm>
          <a:prstGeom prst="ellipse">
            <a:avLst/>
          </a:prstGeom>
          <a:solidFill>
            <a:srgbClr val="FF0000">
              <a:alpha val="59999"/>
            </a:srgbClr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Text Box 73"/>
          <p:cNvSpPr txBox="1">
            <a:spLocks noChangeArrowheads="1"/>
          </p:cNvSpPr>
          <p:nvPr/>
        </p:nvSpPr>
        <p:spPr bwMode="auto">
          <a:xfrm>
            <a:off x="1219200" y="51816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Magnesium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ore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adius</a:t>
            </a:r>
            <a:endParaRPr lang="en-US" sz="8000" dirty="0">
              <a:solidFill>
                <a:srgbClr val="00FFFF"/>
              </a:solidFill>
              <a:latin typeface="Calibri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5" grpId="0" animBg="1"/>
      <p:bldP spid="3137" grpId="0" animBg="1"/>
      <p:bldP spid="3139" grpId="0" animBg="1"/>
      <p:bldP spid="3140" grpId="0"/>
      <p:bldP spid="3141" grpId="0" animBg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8"/>
          <p:cNvSpPr txBox="1">
            <a:spLocks noChangeArrowheads="1"/>
          </p:cNvSpPr>
          <p:nvPr/>
        </p:nvSpPr>
        <p:spPr bwMode="auto">
          <a:xfrm>
            <a:off x="3048000" y="55626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Magnesium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876800" y="1600200"/>
            <a:ext cx="3276600" cy="3505200"/>
            <a:chOff x="480" y="1008"/>
            <a:chExt cx="2064" cy="2208"/>
          </a:xfrm>
        </p:grpSpPr>
        <p:sp>
          <p:nvSpPr>
            <p:cNvPr id="7233" name="Oval 24"/>
            <p:cNvSpPr>
              <a:spLocks noChangeArrowheads="1"/>
            </p:cNvSpPr>
            <p:nvPr/>
          </p:nvSpPr>
          <p:spPr bwMode="auto">
            <a:xfrm>
              <a:off x="528" y="1104"/>
              <a:ext cx="1968" cy="20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Oval 25"/>
            <p:cNvSpPr>
              <a:spLocks noChangeArrowheads="1"/>
            </p:cNvSpPr>
            <p:nvPr/>
          </p:nvSpPr>
          <p:spPr bwMode="auto">
            <a:xfrm>
              <a:off x="1488" y="100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Oval 26"/>
            <p:cNvSpPr>
              <a:spLocks noChangeArrowheads="1"/>
            </p:cNvSpPr>
            <p:nvPr/>
          </p:nvSpPr>
          <p:spPr bwMode="auto">
            <a:xfrm>
              <a:off x="2400" y="216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Oval 27"/>
            <p:cNvSpPr>
              <a:spLocks noChangeArrowheads="1"/>
            </p:cNvSpPr>
            <p:nvPr/>
          </p:nvSpPr>
          <p:spPr bwMode="auto">
            <a:xfrm>
              <a:off x="2400" y="201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Oval 28"/>
            <p:cNvSpPr>
              <a:spLocks noChangeArrowheads="1"/>
            </p:cNvSpPr>
            <p:nvPr/>
          </p:nvSpPr>
          <p:spPr bwMode="auto">
            <a:xfrm>
              <a:off x="1536" y="307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Oval 29"/>
            <p:cNvSpPr>
              <a:spLocks noChangeArrowheads="1"/>
            </p:cNvSpPr>
            <p:nvPr/>
          </p:nvSpPr>
          <p:spPr bwMode="auto">
            <a:xfrm>
              <a:off x="1392" y="307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Oval 30"/>
            <p:cNvSpPr>
              <a:spLocks noChangeArrowheads="1"/>
            </p:cNvSpPr>
            <p:nvPr/>
          </p:nvSpPr>
          <p:spPr bwMode="auto">
            <a:xfrm>
              <a:off x="480" y="2160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Oval 31"/>
            <p:cNvSpPr>
              <a:spLocks noChangeArrowheads="1"/>
            </p:cNvSpPr>
            <p:nvPr/>
          </p:nvSpPr>
          <p:spPr bwMode="auto">
            <a:xfrm>
              <a:off x="480" y="201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Oval 32"/>
            <p:cNvSpPr>
              <a:spLocks noChangeArrowheads="1"/>
            </p:cNvSpPr>
            <p:nvPr/>
          </p:nvSpPr>
          <p:spPr bwMode="auto">
            <a:xfrm>
              <a:off x="1344" y="100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Oval 33"/>
            <p:cNvSpPr>
              <a:spLocks noChangeArrowheads="1"/>
            </p:cNvSpPr>
            <p:nvPr/>
          </p:nvSpPr>
          <p:spPr bwMode="auto">
            <a:xfrm>
              <a:off x="1104" y="1680"/>
              <a:ext cx="864" cy="912"/>
            </a:xfrm>
            <a:prstGeom prst="ellipse">
              <a:avLst/>
            </a:prstGeom>
            <a:solidFill>
              <a:srgbClr val="FF0000">
                <a:alpha val="59999"/>
              </a:srgbClr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3" name="Text Box 34"/>
            <p:cNvSpPr txBox="1">
              <a:spLocks noChangeArrowheads="1"/>
            </p:cNvSpPr>
            <p:nvPr/>
          </p:nvSpPr>
          <p:spPr bwMode="auto">
            <a:xfrm>
              <a:off x="1200" y="1872"/>
              <a:ext cx="96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/>
                <a:t>+2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762000" y="1600200"/>
            <a:ext cx="3276600" cy="3505200"/>
            <a:chOff x="480" y="1008"/>
            <a:chExt cx="2064" cy="2208"/>
          </a:xfrm>
        </p:grpSpPr>
        <p:sp>
          <p:nvSpPr>
            <p:cNvPr id="7196" name="Oval 36"/>
            <p:cNvSpPr>
              <a:spLocks noChangeArrowheads="1"/>
            </p:cNvSpPr>
            <p:nvPr/>
          </p:nvSpPr>
          <p:spPr bwMode="auto">
            <a:xfrm>
              <a:off x="1008" y="1632"/>
              <a:ext cx="1008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Oval 37"/>
            <p:cNvSpPr>
              <a:spLocks noChangeArrowheads="1"/>
            </p:cNvSpPr>
            <p:nvPr/>
          </p:nvSpPr>
          <p:spPr bwMode="auto">
            <a:xfrm>
              <a:off x="1440" y="158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Oval 38"/>
            <p:cNvSpPr>
              <a:spLocks noChangeArrowheads="1"/>
            </p:cNvSpPr>
            <p:nvPr/>
          </p:nvSpPr>
          <p:spPr bwMode="auto">
            <a:xfrm>
              <a:off x="1440" y="254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Oval 39"/>
            <p:cNvSpPr>
              <a:spLocks noChangeArrowheads="1"/>
            </p:cNvSpPr>
            <p:nvPr/>
          </p:nvSpPr>
          <p:spPr bwMode="auto">
            <a:xfrm>
              <a:off x="768" y="1392"/>
              <a:ext cx="1488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Oval 40"/>
            <p:cNvSpPr>
              <a:spLocks noChangeArrowheads="1"/>
            </p:cNvSpPr>
            <p:nvPr/>
          </p:nvSpPr>
          <p:spPr bwMode="auto">
            <a:xfrm>
              <a:off x="1344" y="1296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Oval 41"/>
            <p:cNvSpPr>
              <a:spLocks noChangeArrowheads="1"/>
            </p:cNvSpPr>
            <p:nvPr/>
          </p:nvSpPr>
          <p:spPr bwMode="auto">
            <a:xfrm>
              <a:off x="1488" y="1296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Oval 42"/>
            <p:cNvSpPr>
              <a:spLocks noChangeArrowheads="1"/>
            </p:cNvSpPr>
            <p:nvPr/>
          </p:nvSpPr>
          <p:spPr bwMode="auto">
            <a:xfrm>
              <a:off x="2160" y="2016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Oval 43"/>
            <p:cNvSpPr>
              <a:spLocks noChangeArrowheads="1"/>
            </p:cNvSpPr>
            <p:nvPr/>
          </p:nvSpPr>
          <p:spPr bwMode="auto">
            <a:xfrm>
              <a:off x="2160" y="216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44"/>
            <p:cNvSpPr>
              <a:spLocks noChangeArrowheads="1"/>
            </p:cNvSpPr>
            <p:nvPr/>
          </p:nvSpPr>
          <p:spPr bwMode="auto">
            <a:xfrm>
              <a:off x="1536" y="283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Oval 45"/>
            <p:cNvSpPr>
              <a:spLocks noChangeArrowheads="1"/>
            </p:cNvSpPr>
            <p:nvPr/>
          </p:nvSpPr>
          <p:spPr bwMode="auto">
            <a:xfrm>
              <a:off x="1392" y="283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Oval 46"/>
            <p:cNvSpPr>
              <a:spLocks noChangeArrowheads="1"/>
            </p:cNvSpPr>
            <p:nvPr/>
          </p:nvSpPr>
          <p:spPr bwMode="auto">
            <a:xfrm>
              <a:off x="720" y="2016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Oval 47"/>
            <p:cNvSpPr>
              <a:spLocks noChangeArrowheads="1"/>
            </p:cNvSpPr>
            <p:nvPr/>
          </p:nvSpPr>
          <p:spPr bwMode="auto">
            <a:xfrm>
              <a:off x="720" y="216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1488" y="2160"/>
              <a:ext cx="192" cy="231"/>
              <a:chOff x="1728" y="3360"/>
              <a:chExt cx="192" cy="231"/>
            </a:xfrm>
          </p:grpSpPr>
          <p:sp>
            <p:nvSpPr>
              <p:cNvPr id="7231" name="Oval 49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2" name="Text Box 50"/>
              <p:cNvSpPr txBox="1">
                <a:spLocks noChangeArrowheads="1"/>
              </p:cNvSpPr>
              <p:nvPr/>
            </p:nvSpPr>
            <p:spPr bwMode="auto">
              <a:xfrm>
                <a:off x="1728" y="3360"/>
                <a:ext cx="1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</p:grp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1296" y="2160"/>
              <a:ext cx="192" cy="231"/>
              <a:chOff x="1728" y="3360"/>
              <a:chExt cx="192" cy="231"/>
            </a:xfrm>
          </p:grpSpPr>
          <p:sp>
            <p:nvSpPr>
              <p:cNvPr id="7229" name="Oval 52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0" name="Text Box 53"/>
              <p:cNvSpPr txBox="1">
                <a:spLocks noChangeArrowheads="1"/>
              </p:cNvSpPr>
              <p:nvPr/>
            </p:nvSpPr>
            <p:spPr bwMode="auto">
              <a:xfrm>
                <a:off x="1728" y="3360"/>
                <a:ext cx="1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1584" y="1920"/>
              <a:ext cx="192" cy="231"/>
              <a:chOff x="1728" y="3360"/>
              <a:chExt cx="192" cy="231"/>
            </a:xfrm>
          </p:grpSpPr>
          <p:sp>
            <p:nvSpPr>
              <p:cNvPr id="7227" name="Oval 55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8" name="Text Box 56"/>
              <p:cNvSpPr txBox="1">
                <a:spLocks noChangeArrowheads="1"/>
              </p:cNvSpPr>
              <p:nvPr/>
            </p:nvSpPr>
            <p:spPr bwMode="auto">
              <a:xfrm>
                <a:off x="1728" y="3360"/>
                <a:ext cx="1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1296" y="1824"/>
              <a:ext cx="192" cy="231"/>
              <a:chOff x="1728" y="3360"/>
              <a:chExt cx="192" cy="231"/>
            </a:xfrm>
          </p:grpSpPr>
          <p:sp>
            <p:nvSpPr>
              <p:cNvPr id="7225" name="Oval 58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6" name="Text Box 59"/>
              <p:cNvSpPr txBox="1">
                <a:spLocks noChangeArrowheads="1"/>
              </p:cNvSpPr>
              <p:nvPr/>
            </p:nvSpPr>
            <p:spPr bwMode="auto">
              <a:xfrm>
                <a:off x="1728" y="3360"/>
                <a:ext cx="1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1296" y="2016"/>
              <a:ext cx="192" cy="231"/>
              <a:chOff x="1728" y="3360"/>
              <a:chExt cx="192" cy="231"/>
            </a:xfrm>
          </p:grpSpPr>
          <p:sp>
            <p:nvSpPr>
              <p:cNvPr id="7223" name="Oval 61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4" name="Text Box 62"/>
              <p:cNvSpPr txBox="1">
                <a:spLocks noChangeArrowheads="1"/>
              </p:cNvSpPr>
              <p:nvPr/>
            </p:nvSpPr>
            <p:spPr bwMode="auto">
              <a:xfrm>
                <a:off x="1728" y="3360"/>
                <a:ext cx="1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</p:grpSp>
        <p:sp>
          <p:nvSpPr>
            <p:cNvPr id="7213" name="Oval 63"/>
            <p:cNvSpPr>
              <a:spLocks noChangeArrowheads="1"/>
            </p:cNvSpPr>
            <p:nvPr/>
          </p:nvSpPr>
          <p:spPr bwMode="auto">
            <a:xfrm>
              <a:off x="1200" y="1824"/>
              <a:ext cx="624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Oval 64"/>
            <p:cNvSpPr>
              <a:spLocks noChangeArrowheads="1"/>
            </p:cNvSpPr>
            <p:nvPr/>
          </p:nvSpPr>
          <p:spPr bwMode="auto">
            <a:xfrm>
              <a:off x="528" y="1104"/>
              <a:ext cx="1968" cy="20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Oval 65"/>
            <p:cNvSpPr>
              <a:spLocks noChangeArrowheads="1"/>
            </p:cNvSpPr>
            <p:nvPr/>
          </p:nvSpPr>
          <p:spPr bwMode="auto">
            <a:xfrm>
              <a:off x="1488" y="100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Oval 66"/>
            <p:cNvSpPr>
              <a:spLocks noChangeArrowheads="1"/>
            </p:cNvSpPr>
            <p:nvPr/>
          </p:nvSpPr>
          <p:spPr bwMode="auto">
            <a:xfrm>
              <a:off x="2400" y="216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Oval 67"/>
            <p:cNvSpPr>
              <a:spLocks noChangeArrowheads="1"/>
            </p:cNvSpPr>
            <p:nvPr/>
          </p:nvSpPr>
          <p:spPr bwMode="auto">
            <a:xfrm>
              <a:off x="2400" y="201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Oval 68"/>
            <p:cNvSpPr>
              <a:spLocks noChangeArrowheads="1"/>
            </p:cNvSpPr>
            <p:nvPr/>
          </p:nvSpPr>
          <p:spPr bwMode="auto">
            <a:xfrm>
              <a:off x="1536" y="307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Oval 69"/>
            <p:cNvSpPr>
              <a:spLocks noChangeArrowheads="1"/>
            </p:cNvSpPr>
            <p:nvPr/>
          </p:nvSpPr>
          <p:spPr bwMode="auto">
            <a:xfrm>
              <a:off x="1392" y="307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Oval 70"/>
            <p:cNvSpPr>
              <a:spLocks noChangeArrowheads="1"/>
            </p:cNvSpPr>
            <p:nvPr/>
          </p:nvSpPr>
          <p:spPr bwMode="auto">
            <a:xfrm>
              <a:off x="480" y="2160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Oval 71"/>
            <p:cNvSpPr>
              <a:spLocks noChangeArrowheads="1"/>
            </p:cNvSpPr>
            <p:nvPr/>
          </p:nvSpPr>
          <p:spPr bwMode="auto">
            <a:xfrm>
              <a:off x="480" y="201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72"/>
            <p:cNvSpPr>
              <a:spLocks noChangeArrowheads="1"/>
            </p:cNvSpPr>
            <p:nvPr/>
          </p:nvSpPr>
          <p:spPr bwMode="auto">
            <a:xfrm>
              <a:off x="1344" y="100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2438400" y="3276600"/>
            <a:ext cx="304800" cy="366713"/>
            <a:chOff x="1728" y="3360"/>
            <a:chExt cx="192" cy="231"/>
          </a:xfrm>
        </p:grpSpPr>
        <p:sp>
          <p:nvSpPr>
            <p:cNvPr id="7194" name="Oval 74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Text Box 75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2286000" y="3200400"/>
            <a:ext cx="304800" cy="366713"/>
            <a:chOff x="1728" y="3360"/>
            <a:chExt cx="192" cy="231"/>
          </a:xfrm>
        </p:grpSpPr>
        <p:sp>
          <p:nvSpPr>
            <p:cNvPr id="7192" name="Oval 77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Text Box 78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2286000" y="2895600"/>
            <a:ext cx="304800" cy="366713"/>
            <a:chOff x="1728" y="3360"/>
            <a:chExt cx="192" cy="231"/>
          </a:xfrm>
        </p:grpSpPr>
        <p:sp>
          <p:nvSpPr>
            <p:cNvPr id="7190" name="Oval 80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Text Box 81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1981200" y="3048000"/>
            <a:ext cx="304800" cy="366713"/>
            <a:chOff x="1728" y="3360"/>
            <a:chExt cx="192" cy="231"/>
          </a:xfrm>
        </p:grpSpPr>
        <p:sp>
          <p:nvSpPr>
            <p:cNvPr id="7188" name="Oval 83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Text Box 84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3" name="Group 85"/>
          <p:cNvGrpSpPr>
            <a:grpSpLocks/>
          </p:cNvGrpSpPr>
          <p:nvPr/>
        </p:nvGrpSpPr>
        <p:grpSpPr bwMode="auto">
          <a:xfrm>
            <a:off x="1905000" y="3276600"/>
            <a:ext cx="304800" cy="366713"/>
            <a:chOff x="1728" y="3360"/>
            <a:chExt cx="192" cy="231"/>
          </a:xfrm>
        </p:grpSpPr>
        <p:sp>
          <p:nvSpPr>
            <p:cNvPr id="7186" name="Oval 86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Text Box 87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4" name="Group 88"/>
          <p:cNvGrpSpPr>
            <a:grpSpLocks/>
          </p:cNvGrpSpPr>
          <p:nvPr/>
        </p:nvGrpSpPr>
        <p:grpSpPr bwMode="auto">
          <a:xfrm>
            <a:off x="2209800" y="3352800"/>
            <a:ext cx="304800" cy="366713"/>
            <a:chOff x="1728" y="3360"/>
            <a:chExt cx="192" cy="231"/>
          </a:xfrm>
        </p:grpSpPr>
        <p:sp>
          <p:nvSpPr>
            <p:cNvPr id="7184" name="Oval 89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90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2209800" y="3048000"/>
            <a:ext cx="304800" cy="366713"/>
            <a:chOff x="1728" y="3360"/>
            <a:chExt cx="192" cy="231"/>
          </a:xfrm>
        </p:grpSpPr>
        <p:sp>
          <p:nvSpPr>
            <p:cNvPr id="7182" name="Oval 92"/>
            <p:cNvSpPr>
              <a:spLocks noChangeArrowheads="1"/>
            </p:cNvSpPr>
            <p:nvPr/>
          </p:nvSpPr>
          <p:spPr bwMode="auto">
            <a:xfrm>
              <a:off x="1776" y="34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Text Box 93"/>
            <p:cNvSpPr txBox="1">
              <a:spLocks noChangeArrowheads="1"/>
            </p:cNvSpPr>
            <p:nvPr/>
          </p:nvSpPr>
          <p:spPr bwMode="auto">
            <a:xfrm>
              <a:off x="1728" y="3360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CVR Periodic Table</a:t>
            </a:r>
            <a:endParaRPr lang="en-US" sz="75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  <a:latin typeface="Calibri" pitchFamily="34" charset="0"/>
              </a:rPr>
              <a:t>1. To determine the effective _______charge (Z</a:t>
            </a:r>
            <a:r>
              <a:rPr lang="en-US" sz="5000" baseline="-25000" dirty="0" smtClean="0">
                <a:solidFill>
                  <a:srgbClr val="FFC000"/>
                </a:solidFill>
                <a:latin typeface="Calibri" pitchFamily="34" charset="0"/>
              </a:rPr>
              <a:t>eff</a:t>
            </a:r>
            <a:r>
              <a:rPr lang="en-US" sz="5000" dirty="0" smtClean="0">
                <a:solidFill>
                  <a:srgbClr val="FFC000"/>
                </a:solidFill>
                <a:latin typeface="Calibri" pitchFamily="34" charset="0"/>
              </a:rPr>
              <a:t>) on an electron, _______ the number of inner shell electrons from the number of protons in the nucleus. </a:t>
            </a:r>
            <a:endParaRPr lang="en-US" sz="5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nuclear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ore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adius</a:t>
            </a:r>
            <a:endParaRPr lang="en-US" sz="8000" dirty="0">
              <a:solidFill>
                <a:srgbClr val="00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514600" y="279806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ubtract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CVR Periodic Table</a:t>
            </a:r>
            <a:endParaRPr lang="en-US" sz="75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  <a:latin typeface="Calibri" pitchFamily="34" charset="0"/>
              </a:rPr>
              <a:t>a. Effective nuclear charge is also referred to as effective ____ charge. </a:t>
            </a:r>
            <a:endParaRPr lang="en-US" sz="5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19800" y="2057400"/>
            <a:ext cx="1752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core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ore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adius</a:t>
            </a:r>
            <a:endParaRPr lang="en-US" sz="8000" dirty="0">
              <a:solidFill>
                <a:srgbClr val="00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CVR Periodic Table</a:t>
            </a:r>
            <a:endParaRPr lang="en-US" sz="75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  <a:latin typeface="Calibri" pitchFamily="34" charset="0"/>
              </a:rPr>
              <a:t>2. The _______ level is the outermost level of electrons and is most important in determining an atom’s chemistry.</a:t>
            </a:r>
            <a:endParaRPr lang="en-US" sz="5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52600" y="129540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valence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ore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adius</a:t>
            </a:r>
            <a:endParaRPr lang="en-US" sz="8000" dirty="0">
              <a:solidFill>
                <a:srgbClr val="00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CVR Periodic Table</a:t>
            </a:r>
            <a:endParaRPr lang="en-US" sz="75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  <a:latin typeface="Calibri" pitchFamily="34" charset="0"/>
              </a:rPr>
              <a:t>3. The atomic ______ of an atom is the distance from the center of the nucleus to the outer edge of the electron cloud.</a:t>
            </a:r>
            <a:endParaRPr lang="en-US" sz="5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657600" y="129540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radius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ore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adius</a:t>
            </a:r>
            <a:endParaRPr lang="en-US" sz="8000" dirty="0">
              <a:solidFill>
                <a:srgbClr val="00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CVR Periodic Table</a:t>
            </a:r>
            <a:endParaRPr lang="en-US" sz="75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  <a:latin typeface="Calibri" pitchFamily="34" charset="0"/>
              </a:rPr>
              <a:t>a. The atomic radius is determined in large part by the pull of the positive _______ in the nucleus and the number of main ______ levels. </a:t>
            </a:r>
            <a:endParaRPr lang="en-US" sz="5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09800" y="281940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charges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ore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  <a:latin typeface="Calibri" pitchFamily="34" charset="0"/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  <a:latin typeface="Calibri" pitchFamily="34" charset="0"/>
              </a:rPr>
              <a:t>adius</a:t>
            </a:r>
            <a:endParaRPr lang="en-US" sz="8000" dirty="0">
              <a:solidFill>
                <a:srgbClr val="00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324600" y="3581400"/>
            <a:ext cx="327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5000" dirty="0" smtClean="0">
                <a:solidFill>
                  <a:srgbClr val="FF0000"/>
                </a:solidFill>
                <a:latin typeface="Calibri" pitchFamily="34" charset="0"/>
              </a:rPr>
              <a:t>energy</a:t>
            </a:r>
            <a:endParaRPr lang="en-US" sz="5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rgbClr val="F79646">
                    <a:lumMod val="75000"/>
                  </a:srgbClr>
                </a:solidFill>
              </a:rPr>
              <a:t>The CVR Periodic Table</a:t>
            </a:r>
            <a:endParaRPr lang="en-US" sz="7500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</a:rPr>
              <a:t>b. The energy of attraction (or repulsion when the charges are the same) is governed by _________ law, where Q</a:t>
            </a:r>
            <a:r>
              <a:rPr lang="en-US" sz="5000" baseline="-25000" dirty="0" smtClean="0">
                <a:solidFill>
                  <a:srgbClr val="FFC000"/>
                </a:solidFill>
              </a:rPr>
              <a:t>1</a:t>
            </a:r>
            <a:r>
              <a:rPr lang="en-US" sz="5000" dirty="0" smtClean="0">
                <a:solidFill>
                  <a:srgbClr val="FFC000"/>
                </a:solidFill>
              </a:rPr>
              <a:t> and Q</a:t>
            </a:r>
            <a:r>
              <a:rPr lang="en-US" sz="5000" baseline="-25000" dirty="0" smtClean="0">
                <a:solidFill>
                  <a:srgbClr val="FFC000"/>
                </a:solidFill>
              </a:rPr>
              <a:t>2</a:t>
            </a:r>
            <a:r>
              <a:rPr lang="en-US" sz="5000" dirty="0" smtClean="0">
                <a:solidFill>
                  <a:srgbClr val="FFC000"/>
                </a:solidFill>
              </a:rPr>
              <a:t> are the charges, and r is the distance between those charges</a:t>
            </a:r>
            <a:endParaRPr lang="en-US" sz="5000" dirty="0">
              <a:solidFill>
                <a:srgbClr val="FFC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3505200"/>
            <a:ext cx="2971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</a:rPr>
              <a:t>Coulomb’s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smtClean="0">
                <a:solidFill>
                  <a:srgbClr val="00FFFF"/>
                </a:solidFill>
              </a:rPr>
              <a:t>ore</a:t>
            </a:r>
            <a:r>
              <a:rPr lang="en-US" sz="80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</a:rPr>
              <a:t>adius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07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rgbClr val="F79646">
                    <a:lumMod val="75000"/>
                  </a:srgbClr>
                </a:solidFill>
              </a:rPr>
              <a:t>The CVR Periodic Table</a:t>
            </a:r>
            <a:endParaRPr lang="en-US" sz="7500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C000"/>
                </a:solidFill>
              </a:rPr>
              <a:t>1. As the effective core charge increases across a period , the force on the valence electrons ________.</a:t>
            </a:r>
            <a:endParaRPr lang="en-US" sz="5000" dirty="0">
              <a:solidFill>
                <a:srgbClr val="FFC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" y="3603277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</a:rPr>
              <a:t>Increases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smtClean="0">
                <a:solidFill>
                  <a:srgbClr val="00FFFF"/>
                </a:solidFill>
              </a:rPr>
              <a:t>ore</a:t>
            </a:r>
            <a:r>
              <a:rPr lang="en-US" sz="80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</a:rPr>
              <a:t>adius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07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solidFill>
                  <a:srgbClr val="F79646">
                    <a:lumMod val="75000"/>
                  </a:srgbClr>
                </a:solidFill>
              </a:rPr>
              <a:t>The CVR Periodic Table</a:t>
            </a:r>
            <a:endParaRPr lang="en-US" sz="7500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>
                <a:solidFill>
                  <a:srgbClr val="FFC000"/>
                </a:solidFill>
              </a:rPr>
              <a:t>2</a:t>
            </a:r>
            <a:r>
              <a:rPr lang="en-US" sz="5000" dirty="0" smtClean="0">
                <a:solidFill>
                  <a:srgbClr val="FFC000"/>
                </a:solidFill>
              </a:rPr>
              <a:t>. As the distance over which the effective core charge must pull increases (as number of energy levels increase), the force on the valence electrons ________.</a:t>
            </a:r>
            <a:endParaRPr lang="en-US" sz="5000" dirty="0">
              <a:solidFill>
                <a:srgbClr val="FFC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0" y="4373166"/>
            <a:ext cx="33909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>
                <a:solidFill>
                  <a:srgbClr val="FF0000"/>
                </a:solidFill>
              </a:rPr>
              <a:t>decreases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smtClean="0">
                <a:solidFill>
                  <a:srgbClr val="00FFFF"/>
                </a:solidFill>
              </a:rPr>
              <a:t>ore</a:t>
            </a:r>
            <a:r>
              <a:rPr lang="en-US" sz="80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8000" dirty="0" err="1" smtClean="0">
                <a:solidFill>
                  <a:srgbClr val="00FFFF"/>
                </a:solidFill>
              </a:rPr>
              <a:t>alence</a:t>
            </a:r>
            <a:r>
              <a:rPr lang="en-US" sz="8000" dirty="0" smtClean="0">
                <a:solidFill>
                  <a:srgbClr val="00FFFF"/>
                </a:solidFill>
              </a:rPr>
              <a:t>  </a:t>
            </a:r>
            <a:r>
              <a:rPr lang="en-US" sz="8000" dirty="0" err="1" smtClean="0">
                <a:solidFill>
                  <a:srgbClr val="00FFFF"/>
                </a:solidFill>
              </a:rPr>
              <a:t>adius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</a:rPr>
              <a:t>C</a:t>
            </a:r>
            <a:endParaRPr lang="en-US" sz="8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92D050"/>
                </a:solidFill>
              </a:rPr>
              <a:t>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66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9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419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e139310</cp:lastModifiedBy>
  <cp:revision>55</cp:revision>
  <dcterms:created xsi:type="dcterms:W3CDTF">2011-10-11T21:58:15Z</dcterms:created>
  <dcterms:modified xsi:type="dcterms:W3CDTF">2017-10-18T05:54:18Z</dcterms:modified>
</cp:coreProperties>
</file>