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9" r:id="rId4"/>
    <p:sldId id="270" r:id="rId5"/>
    <p:sldId id="262" r:id="rId6"/>
    <p:sldId id="263" r:id="rId7"/>
    <p:sldId id="265" r:id="rId8"/>
    <p:sldId id="274" r:id="rId9"/>
    <p:sldId id="266"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6" d="100"/>
          <a:sy n="56" d="100"/>
        </p:scale>
        <p:origin x="-780"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3DEA-47E6-473E-978A-4F3CA090DE77}"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3DEA-47E6-473E-978A-4F3CA090DE77}"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3DEA-47E6-473E-978A-4F3CA090DE77}"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3DEA-47E6-473E-978A-4F3CA090DE77}"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3DEA-47E6-473E-978A-4F3CA090DE77}"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3DEA-47E6-473E-978A-4F3CA090DE77}"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3DEA-47E6-473E-978A-4F3CA090DE77}" type="datetimeFigureOut">
              <a:rPr lang="en-US" smtClean="0"/>
              <a:pPr/>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3DEA-47E6-473E-978A-4F3CA090DE77}" type="datetimeFigureOut">
              <a:rPr lang="en-US" smtClean="0"/>
              <a:pPr/>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3DEA-47E6-473E-978A-4F3CA090DE77}" type="datetimeFigureOut">
              <a:rPr lang="en-US" smtClean="0"/>
              <a:pPr/>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3DEA-47E6-473E-978A-4F3CA090DE77}"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3DEA-47E6-473E-978A-4F3CA090DE77}"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05054-C4EE-4C57-AACB-42CB067059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3DEA-47E6-473E-978A-4F3CA090DE77}" type="datetimeFigureOut">
              <a:rPr lang="en-US" smtClean="0"/>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05054-C4EE-4C57-AACB-42CB067059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8458200" y="152400"/>
            <a:ext cx="228600" cy="990600"/>
            <a:chOff x="5328" y="96"/>
            <a:chExt cx="144" cy="624"/>
          </a:xfrm>
        </p:grpSpPr>
        <p:sp>
          <p:nvSpPr>
            <p:cNvPr id="3082" name="Oval 3"/>
            <p:cNvSpPr>
              <a:spLocks noChangeArrowheads="1"/>
            </p:cNvSpPr>
            <p:nvPr/>
          </p:nvSpPr>
          <p:spPr bwMode="auto">
            <a:xfrm>
              <a:off x="5328" y="96"/>
              <a:ext cx="144" cy="624"/>
            </a:xfrm>
            <a:prstGeom prst="ellipse">
              <a:avLst/>
            </a:prstGeom>
            <a:solidFill>
              <a:srgbClr val="3366FF"/>
            </a:solidFill>
            <a:ln w="9525">
              <a:solidFill>
                <a:schemeClr val="tx1"/>
              </a:solidFill>
              <a:round/>
              <a:headEnd/>
              <a:tailEnd/>
            </a:ln>
          </p:spPr>
          <p:txBody>
            <a:bodyPr wrap="none" anchor="ctr"/>
            <a:lstStyle/>
            <a:p>
              <a:endParaRPr lang="en-US"/>
            </a:p>
          </p:txBody>
        </p:sp>
        <p:sp>
          <p:nvSpPr>
            <p:cNvPr id="3083" name="Oval 4"/>
            <p:cNvSpPr>
              <a:spLocks noChangeArrowheads="1"/>
            </p:cNvSpPr>
            <p:nvPr/>
          </p:nvSpPr>
          <p:spPr bwMode="auto">
            <a:xfrm>
              <a:off x="5328" y="192"/>
              <a:ext cx="96" cy="480"/>
            </a:xfrm>
            <a:prstGeom prst="ellipse">
              <a:avLst/>
            </a:prstGeom>
            <a:solidFill>
              <a:schemeClr val="bg1"/>
            </a:solidFill>
            <a:ln w="9525">
              <a:solidFill>
                <a:schemeClr val="tx1"/>
              </a:solidFill>
              <a:round/>
              <a:headEnd/>
              <a:tailEnd/>
            </a:ln>
          </p:spPr>
          <p:txBody>
            <a:bodyPr wrap="none" anchor="ctr"/>
            <a:lstStyle/>
            <a:p>
              <a:endParaRPr lang="en-US"/>
            </a:p>
          </p:txBody>
        </p:sp>
        <p:sp>
          <p:nvSpPr>
            <p:cNvPr id="3084" name="Oval 5"/>
            <p:cNvSpPr>
              <a:spLocks noChangeArrowheads="1"/>
            </p:cNvSpPr>
            <p:nvPr/>
          </p:nvSpPr>
          <p:spPr bwMode="auto">
            <a:xfrm>
              <a:off x="5328" y="288"/>
              <a:ext cx="48" cy="288"/>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3" name="Group 6"/>
          <p:cNvGrpSpPr>
            <a:grpSpLocks/>
          </p:cNvGrpSpPr>
          <p:nvPr/>
        </p:nvGrpSpPr>
        <p:grpSpPr bwMode="auto">
          <a:xfrm>
            <a:off x="0" y="457200"/>
            <a:ext cx="990600" cy="457200"/>
            <a:chOff x="0" y="144"/>
            <a:chExt cx="624" cy="288"/>
          </a:xfrm>
        </p:grpSpPr>
        <p:sp>
          <p:nvSpPr>
            <p:cNvPr id="3079" name="AutoShape 7"/>
            <p:cNvSpPr>
              <a:spLocks noChangeArrowheads="1"/>
            </p:cNvSpPr>
            <p:nvPr/>
          </p:nvSpPr>
          <p:spPr bwMode="auto">
            <a:xfrm rot="5400000">
              <a:off x="216" y="-24"/>
              <a:ext cx="192" cy="624"/>
            </a:xfrm>
            <a:prstGeom prst="can">
              <a:avLst>
                <a:gd name="adj" fmla="val 44311"/>
              </a:avLst>
            </a:prstGeom>
            <a:solidFill>
              <a:srgbClr val="FF9900"/>
            </a:solidFill>
            <a:ln w="9525">
              <a:solidFill>
                <a:schemeClr val="tx1"/>
              </a:solidFill>
              <a:round/>
              <a:headEnd/>
              <a:tailEnd/>
            </a:ln>
          </p:spPr>
          <p:txBody>
            <a:bodyPr wrap="none" anchor="ctr"/>
            <a:lstStyle/>
            <a:p>
              <a:endParaRPr lang="en-US"/>
            </a:p>
          </p:txBody>
        </p:sp>
        <p:sp>
          <p:nvSpPr>
            <p:cNvPr id="3080" name="AutoShape 8"/>
            <p:cNvSpPr>
              <a:spLocks noChangeArrowheads="1"/>
            </p:cNvSpPr>
            <p:nvPr/>
          </p:nvSpPr>
          <p:spPr bwMode="auto">
            <a:xfrm rot="5400000">
              <a:off x="448" y="224"/>
              <a:ext cx="207" cy="144"/>
            </a:xfrm>
            <a:prstGeom prst="can">
              <a:avLst>
                <a:gd name="adj" fmla="val 22222"/>
              </a:avLst>
            </a:prstGeom>
            <a:solidFill>
              <a:srgbClr val="3366FF"/>
            </a:solidFill>
            <a:ln w="9525">
              <a:solidFill>
                <a:schemeClr val="tx1"/>
              </a:solidFill>
              <a:round/>
              <a:headEnd/>
              <a:tailEnd/>
            </a:ln>
          </p:spPr>
          <p:txBody>
            <a:bodyPr wrap="none" anchor="ctr"/>
            <a:lstStyle/>
            <a:p>
              <a:endParaRPr lang="en-US"/>
            </a:p>
          </p:txBody>
        </p:sp>
        <p:sp>
          <p:nvSpPr>
            <p:cNvPr id="3081" name="AutoShape 9"/>
            <p:cNvSpPr>
              <a:spLocks noChangeArrowheads="1"/>
            </p:cNvSpPr>
            <p:nvPr/>
          </p:nvSpPr>
          <p:spPr bwMode="auto">
            <a:xfrm rot="5400000">
              <a:off x="456" y="264"/>
              <a:ext cx="288" cy="48"/>
            </a:xfrm>
            <a:prstGeom prst="can">
              <a:avLst>
                <a:gd name="adj" fmla="val 25000"/>
              </a:avLst>
            </a:prstGeom>
            <a:solidFill>
              <a:srgbClr val="3366FF"/>
            </a:solidFill>
            <a:ln w="9525">
              <a:solidFill>
                <a:schemeClr val="tx1"/>
              </a:solidFill>
              <a:round/>
              <a:headEnd/>
              <a:tailEnd/>
            </a:ln>
          </p:spPr>
          <p:txBody>
            <a:bodyPr wrap="none" anchor="ctr"/>
            <a:lstStyle/>
            <a:p>
              <a:endParaRPr lang="en-US"/>
            </a:p>
          </p:txBody>
        </p:sp>
      </p:grpSp>
      <p:sp>
        <p:nvSpPr>
          <p:cNvPr id="4106" name="Text Box 10"/>
          <p:cNvSpPr txBox="1">
            <a:spLocks noChangeArrowheads="1"/>
          </p:cNvSpPr>
          <p:nvPr/>
        </p:nvSpPr>
        <p:spPr bwMode="auto">
          <a:xfrm>
            <a:off x="0" y="381000"/>
            <a:ext cx="9144000" cy="701675"/>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99FF66"/>
                </a:solidFill>
                <a:latin typeface="Calibri" panose="020F0502020204030204" pitchFamily="34" charset="0"/>
              </a:rPr>
              <a:t>CONTENT OBJECTIVE</a:t>
            </a:r>
            <a:endParaRPr lang="en-US" sz="4000" dirty="0">
              <a:solidFill>
                <a:srgbClr val="99FF66"/>
              </a:solidFill>
              <a:latin typeface="Calibri" panose="020F0502020204030204" pitchFamily="34" charset="0"/>
            </a:endParaRPr>
          </a:p>
        </p:txBody>
      </p:sp>
      <p:sp>
        <p:nvSpPr>
          <p:cNvPr id="3077" name="Text Box 11"/>
          <p:cNvSpPr txBox="1">
            <a:spLocks noChangeArrowheads="1"/>
          </p:cNvSpPr>
          <p:nvPr/>
        </p:nvSpPr>
        <p:spPr bwMode="auto">
          <a:xfrm>
            <a:off x="0" y="1371600"/>
            <a:ext cx="9144000" cy="2062103"/>
          </a:xfrm>
          <a:prstGeom prst="rect">
            <a:avLst/>
          </a:prstGeom>
          <a:noFill/>
          <a:ln w="9525">
            <a:noFill/>
            <a:miter lim="800000"/>
            <a:headEnd/>
            <a:tailEnd/>
          </a:ln>
        </p:spPr>
        <p:txBody>
          <a:bodyPr>
            <a:spAutoFit/>
          </a:bodyPr>
          <a:lstStyle/>
          <a:p>
            <a:r>
              <a:rPr lang="en-US" sz="4800" b="1" dirty="0" smtClean="0">
                <a:solidFill>
                  <a:srgbClr val="0099FF"/>
                </a:solidFill>
              </a:rPr>
              <a:t>          </a:t>
            </a:r>
            <a:r>
              <a:rPr lang="en-US" sz="4000" dirty="0">
                <a:solidFill>
                  <a:srgbClr val="00B0F0"/>
                </a:solidFill>
              </a:rPr>
              <a:t>express the arrangement of electrons in atoms through electron configurations. </a:t>
            </a:r>
          </a:p>
        </p:txBody>
      </p:sp>
      <p:sp>
        <p:nvSpPr>
          <p:cNvPr id="2" name="TextBox 1"/>
          <p:cNvSpPr txBox="1"/>
          <p:nvPr/>
        </p:nvSpPr>
        <p:spPr>
          <a:xfrm>
            <a:off x="0" y="914400"/>
            <a:ext cx="9144000" cy="369332"/>
          </a:xfrm>
          <a:prstGeom prst="rect">
            <a:avLst/>
          </a:prstGeom>
          <a:noFill/>
        </p:spPr>
        <p:txBody>
          <a:bodyPr wrap="square" rtlCol="0">
            <a:spAutoFit/>
          </a:bodyPr>
          <a:lstStyle/>
          <a:p>
            <a:pPr algn="ctr"/>
            <a:r>
              <a:rPr lang="en-US" dirty="0" smtClean="0">
                <a:solidFill>
                  <a:srgbClr val="FFFF00"/>
                </a:solidFill>
              </a:rPr>
              <a:t>WHAT THE HECK DO I NEED TO BE ABLE TO DO?</a:t>
            </a:r>
            <a:endParaRPr lang="en-US" dirty="0">
              <a:solidFill>
                <a:srgbClr val="FFFF00"/>
              </a:solidFill>
            </a:endParaRPr>
          </a:p>
        </p:txBody>
      </p:sp>
      <p:sp>
        <p:nvSpPr>
          <p:cNvPr id="4" name="TextBox 3"/>
          <p:cNvSpPr txBox="1"/>
          <p:nvPr/>
        </p:nvSpPr>
        <p:spPr>
          <a:xfrm>
            <a:off x="72748" y="1385455"/>
            <a:ext cx="1376915" cy="830997"/>
          </a:xfrm>
          <a:prstGeom prst="rect">
            <a:avLst/>
          </a:prstGeom>
          <a:noFill/>
        </p:spPr>
        <p:txBody>
          <a:bodyPr wrap="none" rtlCol="0">
            <a:spAutoFit/>
          </a:bodyPr>
          <a:lstStyle/>
          <a:p>
            <a:r>
              <a:rPr lang="en-US" sz="4800" b="1" dirty="0" smtClean="0">
                <a:solidFill>
                  <a:srgbClr val="FFFF00"/>
                </a:solidFill>
                <a:latin typeface="Calibri" panose="020F0502020204030204" pitchFamily="34" charset="0"/>
              </a:rPr>
              <a:t>I can</a:t>
            </a:r>
            <a:endParaRPr lang="en-US" sz="4800" b="1" dirty="0">
              <a:solidFill>
                <a:srgbClr val="FFFF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201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650"/>
                            </p:stCondLst>
                            <p:childTnLst>
                              <p:par>
                                <p:cTn id="12" presetID="63" presetClass="path" presetSubtype="0" accel="50000" decel="50000" fill="hold" nodeType="afterEffect">
                                  <p:stCondLst>
                                    <p:cond delay="0"/>
                                  </p:stCondLst>
                                  <p:childTnLst>
                                    <p:animMotion origin="layout" path="M 0.05416 0 L 0.82083 0 " pathEditMode="relative" rAng="0" ptsTypes="AA">
                                      <p:cBhvr>
                                        <p:cTn id="13" dur="2000" fill="hold"/>
                                        <p:tgtEl>
                                          <p:spTgt spid="3"/>
                                        </p:tgtEl>
                                        <p:attrNameLst>
                                          <p:attrName>ppt_x</p:attrName>
                                          <p:attrName>ppt_y</p:attrName>
                                        </p:attrNameLst>
                                      </p:cBhvr>
                                      <p:rCtr x="383" y="0"/>
                                    </p:animMotion>
                                  </p:childTnLst>
                                </p:cTn>
                              </p:par>
                              <p:par>
                                <p:cTn id="14" presetID="2" presetClass="entr" presetSubtype="8" fill="hold" grpId="0" nodeType="withEffect">
                                  <p:stCondLst>
                                    <p:cond delay="0"/>
                                  </p:stCondLst>
                                  <p:childTnLst>
                                    <p:set>
                                      <p:cBhvr>
                                        <p:cTn id="15" dur="1" fill="hold">
                                          <p:stCondLst>
                                            <p:cond delay="0"/>
                                          </p:stCondLst>
                                        </p:cTn>
                                        <p:tgtEl>
                                          <p:spTgt spid="4106"/>
                                        </p:tgtEl>
                                        <p:attrNameLst>
                                          <p:attrName>style.visibility</p:attrName>
                                        </p:attrNameLst>
                                      </p:cBhvr>
                                      <p:to>
                                        <p:strVal val="visible"/>
                                      </p:to>
                                    </p:set>
                                    <p:anim calcmode="lin" valueType="num">
                                      <p:cBhvr additive="base">
                                        <p:cTn id="16" dur="2000" fill="hold"/>
                                        <p:tgtEl>
                                          <p:spTgt spid="4106"/>
                                        </p:tgtEl>
                                        <p:attrNameLst>
                                          <p:attrName>ppt_x</p:attrName>
                                        </p:attrNameLst>
                                      </p:cBhvr>
                                      <p:tavLst>
                                        <p:tav tm="0">
                                          <p:val>
                                            <p:strVal val="0-#ppt_w/2"/>
                                          </p:val>
                                        </p:tav>
                                        <p:tav tm="100000">
                                          <p:val>
                                            <p:strVal val="#ppt_x"/>
                                          </p:val>
                                        </p:tav>
                                      </p:tavLst>
                                    </p:anim>
                                    <p:anim calcmode="lin" valueType="num">
                                      <p:cBhvr additive="base">
                                        <p:cTn id="17" dur="2000" fill="hold"/>
                                        <p:tgtEl>
                                          <p:spTgt spid="4106"/>
                                        </p:tgtEl>
                                        <p:attrNameLst>
                                          <p:attrName>ppt_y</p:attrName>
                                        </p:attrNameLst>
                                      </p:cBhvr>
                                      <p:tavLst>
                                        <p:tav tm="0">
                                          <p:val>
                                            <p:strVal val="#ppt_y"/>
                                          </p:val>
                                        </p:tav>
                                        <p:tav tm="100000">
                                          <p:val>
                                            <p:strVal val="#ppt_y"/>
                                          </p:val>
                                        </p:tav>
                                      </p:tavLst>
                                    </p:anim>
                                  </p:childTnLst>
                                </p:cTn>
                              </p:par>
                            </p:childTnLst>
                          </p:cTn>
                        </p:par>
                        <p:par>
                          <p:cTn id="18" fill="hold">
                            <p:stCondLst>
                              <p:cond delay="2650"/>
                            </p:stCondLst>
                            <p:childTnLst>
                              <p:par>
                                <p:cTn id="19" presetID="38" presetClass="entr" presetSubtype="0" accel="50000" fill="hold" grpId="0" nodeType="afterEffect">
                                  <p:stCondLst>
                                    <p:cond delay="0"/>
                                  </p:stCondLst>
                                  <p:iterate type="wd">
                                    <p:tmPct val="50000"/>
                                  </p:iterate>
                                  <p:childTnLst>
                                    <p:set>
                                      <p:cBhvr>
                                        <p:cTn id="20" dur="1" fill="hold">
                                          <p:stCondLst>
                                            <p:cond delay="0"/>
                                          </p:stCondLst>
                                        </p:cTn>
                                        <p:tgtEl>
                                          <p:spTgt spid="2"/>
                                        </p:tgtEl>
                                        <p:attrNameLst>
                                          <p:attrName>style.visibility</p:attrName>
                                        </p:attrNameLst>
                                      </p:cBhvr>
                                      <p:to>
                                        <p:strVal val="visible"/>
                                      </p:to>
                                    </p:set>
                                    <p:set>
                                      <p:cBhvr>
                                        <p:cTn id="21" dur="455" fill="hold">
                                          <p:stCondLst>
                                            <p:cond delay="0"/>
                                          </p:stCondLst>
                                        </p:cTn>
                                        <p:tgtEl>
                                          <p:spTgt spid="2"/>
                                        </p:tgtEl>
                                        <p:attrNameLst>
                                          <p:attrName>style.rotation</p:attrName>
                                        </p:attrNameLst>
                                      </p:cBhvr>
                                      <p:to>
                                        <p:strVal val="-45.0"/>
                                      </p:to>
                                    </p:set>
                                    <p:anim calcmode="lin" valueType="num">
                                      <p:cBhvr>
                                        <p:cTn id="22"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29000" y="1524000"/>
            <a:ext cx="2305482" cy="1690687"/>
          </a:xfrm>
          <a:prstGeom prst="rect">
            <a:avLst/>
          </a:prstGeom>
          <a:noFill/>
          <a:ln w="9525">
            <a:noFill/>
            <a:miter lim="800000"/>
            <a:headEnd/>
            <a:tailEnd/>
          </a:ln>
        </p:spPr>
      </p:pic>
      <p:sp>
        <p:nvSpPr>
          <p:cNvPr id="3"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
        <p:nvSpPr>
          <p:cNvPr id="4" name="TextBox 3"/>
          <p:cNvSpPr txBox="1"/>
          <p:nvPr/>
        </p:nvSpPr>
        <p:spPr>
          <a:xfrm>
            <a:off x="304800" y="1676400"/>
            <a:ext cx="3248133" cy="1477328"/>
          </a:xfrm>
          <a:prstGeom prst="rect">
            <a:avLst/>
          </a:prstGeom>
          <a:noFill/>
        </p:spPr>
        <p:txBody>
          <a:bodyPr wrap="none" rtlCol="0">
            <a:spAutoFit/>
          </a:bodyPr>
          <a:lstStyle/>
          <a:p>
            <a:pPr algn="ctr"/>
            <a:r>
              <a:rPr lang="en-US" sz="4500" dirty="0" smtClean="0">
                <a:solidFill>
                  <a:srgbClr val="FF0000"/>
                </a:solidFill>
              </a:rPr>
              <a:t>Main Energy </a:t>
            </a:r>
          </a:p>
          <a:p>
            <a:pPr algn="ctr"/>
            <a:r>
              <a:rPr lang="en-US" sz="4500" dirty="0" smtClean="0">
                <a:solidFill>
                  <a:srgbClr val="FF0000"/>
                </a:solidFill>
              </a:rPr>
              <a:t>Level</a:t>
            </a:r>
            <a:endParaRPr lang="en-US" sz="4500" dirty="0">
              <a:solidFill>
                <a:srgbClr val="FF0000"/>
              </a:solidFill>
            </a:endParaRPr>
          </a:p>
        </p:txBody>
      </p:sp>
      <p:sp>
        <p:nvSpPr>
          <p:cNvPr id="5" name="TextBox 4"/>
          <p:cNvSpPr txBox="1"/>
          <p:nvPr/>
        </p:nvSpPr>
        <p:spPr>
          <a:xfrm>
            <a:off x="3521922" y="3276600"/>
            <a:ext cx="2147897" cy="1477328"/>
          </a:xfrm>
          <a:prstGeom prst="rect">
            <a:avLst/>
          </a:prstGeom>
          <a:noFill/>
        </p:spPr>
        <p:txBody>
          <a:bodyPr wrap="none" rtlCol="0">
            <a:spAutoFit/>
          </a:bodyPr>
          <a:lstStyle/>
          <a:p>
            <a:pPr algn="ctr"/>
            <a:r>
              <a:rPr lang="en-US" sz="4500" dirty="0" smtClean="0">
                <a:solidFill>
                  <a:srgbClr val="FF0000"/>
                </a:solidFill>
              </a:rPr>
              <a:t>Type of </a:t>
            </a:r>
          </a:p>
          <a:p>
            <a:pPr algn="ctr"/>
            <a:r>
              <a:rPr lang="en-US" sz="4500" dirty="0" smtClean="0">
                <a:solidFill>
                  <a:srgbClr val="FF0000"/>
                </a:solidFill>
              </a:rPr>
              <a:t>Sublevel</a:t>
            </a:r>
            <a:endParaRPr lang="en-US" sz="4500" dirty="0">
              <a:solidFill>
                <a:srgbClr val="FF0000"/>
              </a:solidFill>
            </a:endParaRPr>
          </a:p>
        </p:txBody>
      </p:sp>
      <p:sp>
        <p:nvSpPr>
          <p:cNvPr id="6" name="TextBox 5"/>
          <p:cNvSpPr txBox="1"/>
          <p:nvPr/>
        </p:nvSpPr>
        <p:spPr>
          <a:xfrm>
            <a:off x="5771603" y="1219200"/>
            <a:ext cx="3372397" cy="1477328"/>
          </a:xfrm>
          <a:prstGeom prst="rect">
            <a:avLst/>
          </a:prstGeom>
          <a:noFill/>
        </p:spPr>
        <p:txBody>
          <a:bodyPr wrap="none" rtlCol="0">
            <a:spAutoFit/>
          </a:bodyPr>
          <a:lstStyle/>
          <a:p>
            <a:pPr algn="ctr"/>
            <a:r>
              <a:rPr lang="en-US" sz="4500" dirty="0" smtClean="0">
                <a:solidFill>
                  <a:srgbClr val="FF0000"/>
                </a:solidFill>
              </a:rPr>
              <a:t>Total Number</a:t>
            </a:r>
          </a:p>
          <a:p>
            <a:pPr algn="ctr"/>
            <a:r>
              <a:rPr lang="en-US" sz="4500" dirty="0" smtClean="0">
                <a:solidFill>
                  <a:srgbClr val="FF0000"/>
                </a:solidFill>
              </a:rPr>
              <a:t>of Electrons</a:t>
            </a:r>
            <a:endParaRPr lang="en-US" sz="45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1447800"/>
            <a:ext cx="9144000" cy="4247317"/>
          </a:xfrm>
          <a:prstGeom prst="rect">
            <a:avLst/>
          </a:prstGeom>
          <a:noFill/>
          <a:ln w="9525">
            <a:noFill/>
            <a:miter lim="800000"/>
            <a:headEnd/>
            <a:tailEnd/>
          </a:ln>
        </p:spPr>
        <p:txBody>
          <a:bodyPr>
            <a:spAutoFit/>
          </a:bodyPr>
          <a:lstStyle/>
          <a:p>
            <a:r>
              <a:rPr lang="en-US" sz="5400" b="1" dirty="0">
                <a:solidFill>
                  <a:srgbClr val="00FF00"/>
                </a:solidFill>
              </a:rPr>
              <a:t>A. </a:t>
            </a:r>
            <a:r>
              <a:rPr lang="en-US" sz="5400" dirty="0">
                <a:solidFill>
                  <a:srgbClr val="00FF00"/>
                </a:solidFill>
              </a:rPr>
              <a:t>A </a:t>
            </a:r>
            <a:r>
              <a:rPr lang="en-US" sz="5400" dirty="0" smtClean="0">
                <a:solidFill>
                  <a:srgbClr val="00FF00"/>
                </a:solidFill>
              </a:rPr>
              <a:t>_______  ____ </a:t>
            </a:r>
            <a:r>
              <a:rPr lang="en-US" sz="5400" dirty="0">
                <a:solidFill>
                  <a:srgbClr val="00FF00"/>
                </a:solidFill>
              </a:rPr>
              <a:t>configuration is an electron configuration that utilizes a noble gas which has its </a:t>
            </a:r>
            <a:r>
              <a:rPr lang="en-US" sz="5400" dirty="0" smtClean="0">
                <a:solidFill>
                  <a:srgbClr val="00FF00"/>
                </a:solidFill>
              </a:rPr>
              <a:t>_________ </a:t>
            </a:r>
            <a:r>
              <a:rPr lang="en-US" sz="5400" dirty="0">
                <a:solidFill>
                  <a:srgbClr val="00FF00"/>
                </a:solidFill>
              </a:rPr>
              <a:t>level fully occupied.</a:t>
            </a:r>
          </a:p>
        </p:txBody>
      </p:sp>
      <p:sp>
        <p:nvSpPr>
          <p:cNvPr id="4102" name="Text Box 6"/>
          <p:cNvSpPr txBox="1">
            <a:spLocks noChangeArrowheads="1"/>
          </p:cNvSpPr>
          <p:nvPr/>
        </p:nvSpPr>
        <p:spPr bwMode="auto">
          <a:xfrm>
            <a:off x="1371600" y="1489364"/>
            <a:ext cx="2971800" cy="923330"/>
          </a:xfrm>
          <a:prstGeom prst="rect">
            <a:avLst/>
          </a:prstGeom>
          <a:noFill/>
          <a:ln w="9525">
            <a:noFill/>
            <a:miter lim="800000"/>
            <a:headEnd/>
            <a:tailEnd/>
          </a:ln>
        </p:spPr>
        <p:txBody>
          <a:bodyPr wrap="square">
            <a:spAutoFit/>
          </a:bodyPr>
          <a:lstStyle/>
          <a:p>
            <a:pPr>
              <a:spcBef>
                <a:spcPct val="50000"/>
              </a:spcBef>
            </a:pPr>
            <a:r>
              <a:rPr lang="en-US" sz="5400" dirty="0" smtClean="0">
                <a:solidFill>
                  <a:srgbClr val="FF0000"/>
                </a:solidFill>
                <a:latin typeface="Felix Titling" pitchFamily="82" charset="0"/>
              </a:rPr>
              <a:t>NOBLE</a:t>
            </a:r>
            <a:endParaRPr lang="en-US" sz="5400" dirty="0">
              <a:solidFill>
                <a:srgbClr val="FF0000"/>
              </a:solidFill>
              <a:latin typeface="Felix Titling" pitchFamily="82" charset="0"/>
            </a:endParaRPr>
          </a:p>
        </p:txBody>
      </p:sp>
      <p:sp>
        <p:nvSpPr>
          <p:cNvPr id="4104" name="Text Box 8"/>
          <p:cNvSpPr txBox="1">
            <a:spLocks noChangeArrowheads="1"/>
          </p:cNvSpPr>
          <p:nvPr/>
        </p:nvSpPr>
        <p:spPr bwMode="auto">
          <a:xfrm>
            <a:off x="4066309" y="1489364"/>
            <a:ext cx="1600200" cy="914400"/>
          </a:xfrm>
          <a:prstGeom prst="rect">
            <a:avLst/>
          </a:prstGeom>
          <a:noFill/>
          <a:ln w="9525">
            <a:noFill/>
            <a:miter lim="800000"/>
            <a:headEnd/>
            <a:tailEnd/>
          </a:ln>
        </p:spPr>
        <p:txBody>
          <a:bodyPr wrap="square">
            <a:spAutoFit/>
          </a:bodyPr>
          <a:lstStyle/>
          <a:p>
            <a:pPr>
              <a:spcBef>
                <a:spcPct val="50000"/>
              </a:spcBef>
            </a:pPr>
            <a:r>
              <a:rPr lang="en-US" sz="5400" dirty="0" smtClean="0">
                <a:solidFill>
                  <a:srgbClr val="FF0000"/>
                </a:solidFill>
                <a:latin typeface="Felix Titling" pitchFamily="82" charset="0"/>
              </a:rPr>
              <a:t>GAS </a:t>
            </a:r>
            <a:endParaRPr lang="en-US" sz="5400" dirty="0">
              <a:solidFill>
                <a:srgbClr val="FF0000"/>
              </a:solidFill>
              <a:latin typeface="Felix Titling" pitchFamily="82" charset="0"/>
            </a:endParaRPr>
          </a:p>
        </p:txBody>
      </p:sp>
      <p:sp>
        <p:nvSpPr>
          <p:cNvPr id="7"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
        <p:nvSpPr>
          <p:cNvPr id="6" name="Text Box 8"/>
          <p:cNvSpPr txBox="1">
            <a:spLocks noChangeArrowheads="1"/>
          </p:cNvSpPr>
          <p:nvPr/>
        </p:nvSpPr>
        <p:spPr bwMode="auto">
          <a:xfrm>
            <a:off x="27708" y="4800600"/>
            <a:ext cx="3477491" cy="923330"/>
          </a:xfrm>
          <a:prstGeom prst="rect">
            <a:avLst/>
          </a:prstGeom>
          <a:noFill/>
          <a:ln w="9525">
            <a:noFill/>
            <a:miter lim="800000"/>
            <a:headEnd/>
            <a:tailEnd/>
          </a:ln>
        </p:spPr>
        <p:txBody>
          <a:bodyPr wrap="square">
            <a:spAutoFit/>
          </a:bodyPr>
          <a:lstStyle/>
          <a:p>
            <a:pPr>
              <a:spcBef>
                <a:spcPct val="50000"/>
              </a:spcBef>
            </a:pPr>
            <a:r>
              <a:rPr lang="en-US" sz="5400" dirty="0" smtClean="0">
                <a:solidFill>
                  <a:srgbClr val="FF0000"/>
                </a:solidFill>
                <a:latin typeface="Felix Titling" pitchFamily="82" charset="0"/>
              </a:rPr>
              <a:t>VALENCE </a:t>
            </a:r>
            <a:endParaRPr lang="en-US" sz="5400" dirty="0">
              <a:solidFill>
                <a:srgbClr val="FF0000"/>
              </a:solidFill>
              <a:latin typeface="Felix Titling" pitchFamily="82" charset="0"/>
            </a:endParaRPr>
          </a:p>
        </p:txBody>
      </p:sp>
    </p:spTree>
    <p:custDataLst>
      <p:tags r:id="rId1"/>
    </p:custDataLst>
    <p:extLst>
      <p:ext uri="{BB962C8B-B14F-4D97-AF65-F5344CB8AC3E}">
        <p14:creationId xmlns:p14="http://schemas.microsoft.com/office/powerpoint/2010/main" val="25306266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0" fill="hold"/>
                                        <p:tgtEl>
                                          <p:spTgt spid="4102"/>
                                        </p:tgtEl>
                                        <p:attrNameLst>
                                          <p:attrName>ppt_x</p:attrName>
                                        </p:attrNameLst>
                                      </p:cBhvr>
                                      <p:tavLst>
                                        <p:tav tm="0">
                                          <p:val>
                                            <p:strVal val="#ppt_x"/>
                                          </p:val>
                                        </p:tav>
                                        <p:tav tm="100000">
                                          <p:val>
                                            <p:strVal val="#ppt_x"/>
                                          </p:val>
                                        </p:tav>
                                      </p:tavLst>
                                    </p:anim>
                                    <p:anim calcmode="lin" valueType="num">
                                      <p:cBhvr additive="base">
                                        <p:cTn id="8" dur="5000" fill="hold"/>
                                        <p:tgtEl>
                                          <p:spTgt spid="41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mash Mouth-All Star Short 1.wav"/>
                                        </p:tgtEl>
                                      </p:cMediaNode>
                                    </p:audio>
                                  </p:subTnLst>
                                </p:cTn>
                              </p:par>
                              <p:par>
                                <p:cTn id="9" presetID="7" presetClass="entr" presetSubtype="4"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0" fill="hold"/>
                                        <p:tgtEl>
                                          <p:spTgt spid="4104"/>
                                        </p:tgtEl>
                                        <p:attrNameLst>
                                          <p:attrName>ppt_x</p:attrName>
                                        </p:attrNameLst>
                                      </p:cBhvr>
                                      <p:tavLst>
                                        <p:tav tm="0">
                                          <p:val>
                                            <p:strVal val="#ppt_x"/>
                                          </p:val>
                                        </p:tav>
                                        <p:tav tm="100000">
                                          <p:val>
                                            <p:strVal val="#ppt_x"/>
                                          </p:val>
                                        </p:tav>
                                      </p:tavLst>
                                    </p:anim>
                                    <p:anim calcmode="lin" valueType="num">
                                      <p:cBhvr additive="base">
                                        <p:cTn id="12" dur="5000" fill="hold"/>
                                        <p:tgtEl>
                                          <p:spTgt spid="4104"/>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5400"/>
            <a:ext cx="9144000" cy="4996240"/>
          </a:xfrm>
          <a:prstGeom prst="rect">
            <a:avLst/>
          </a:prstGeom>
          <a:noFill/>
        </p:spPr>
        <p:txBody>
          <a:bodyPr wrap="square" rtlCol="0">
            <a:spAutoFit/>
          </a:bodyPr>
          <a:lstStyle/>
          <a:p>
            <a:r>
              <a:rPr lang="en-US" sz="4800" dirty="0" smtClean="0">
                <a:solidFill>
                  <a:srgbClr val="00FF00"/>
                </a:solidFill>
              </a:rPr>
              <a:t>[He]=1s</a:t>
            </a:r>
            <a:r>
              <a:rPr lang="en-US" sz="4800" baseline="30000" dirty="0" smtClean="0">
                <a:solidFill>
                  <a:srgbClr val="00FF00"/>
                </a:solidFill>
              </a:rPr>
              <a:t>2</a:t>
            </a:r>
          </a:p>
          <a:p>
            <a:r>
              <a:rPr lang="en-US" sz="4800" dirty="0" smtClean="0">
                <a:solidFill>
                  <a:srgbClr val="00FF00"/>
                </a:solidFill>
              </a:rPr>
              <a:t>[Ne]=1s</a:t>
            </a:r>
            <a:r>
              <a:rPr lang="en-US" sz="4800" baseline="30000" dirty="0" smtClean="0">
                <a:solidFill>
                  <a:srgbClr val="00FF00"/>
                </a:solidFill>
              </a:rPr>
              <a:t>2</a:t>
            </a:r>
            <a:r>
              <a:rPr lang="en-US" sz="4800" dirty="0" smtClean="0">
                <a:solidFill>
                  <a:srgbClr val="00FF00"/>
                </a:solidFill>
              </a:rPr>
              <a:t>2s</a:t>
            </a:r>
            <a:r>
              <a:rPr lang="en-US" sz="4800" baseline="30000" dirty="0" smtClean="0">
                <a:solidFill>
                  <a:srgbClr val="00FF00"/>
                </a:solidFill>
              </a:rPr>
              <a:t>2</a:t>
            </a:r>
            <a:r>
              <a:rPr lang="en-US" sz="4800" dirty="0" smtClean="0">
                <a:solidFill>
                  <a:srgbClr val="00FF00"/>
                </a:solidFill>
              </a:rPr>
              <a:t>2p</a:t>
            </a:r>
            <a:r>
              <a:rPr lang="en-US" sz="4800" baseline="30000" dirty="0" smtClean="0">
                <a:solidFill>
                  <a:srgbClr val="00FF00"/>
                </a:solidFill>
              </a:rPr>
              <a:t>6</a:t>
            </a:r>
          </a:p>
          <a:p>
            <a:r>
              <a:rPr lang="en-US" sz="4800" dirty="0" smtClean="0">
                <a:solidFill>
                  <a:srgbClr val="00FF00"/>
                </a:solidFill>
              </a:rPr>
              <a:t>[</a:t>
            </a:r>
            <a:r>
              <a:rPr lang="en-US" sz="4800" dirty="0" err="1" smtClean="0">
                <a:solidFill>
                  <a:srgbClr val="00FF00"/>
                </a:solidFill>
              </a:rPr>
              <a:t>Ar</a:t>
            </a:r>
            <a:r>
              <a:rPr lang="en-US" sz="4800" dirty="0" smtClean="0">
                <a:solidFill>
                  <a:srgbClr val="00FF00"/>
                </a:solidFill>
              </a:rPr>
              <a:t>]= 1s</a:t>
            </a:r>
            <a:r>
              <a:rPr lang="en-US" sz="4800" baseline="30000" dirty="0" smtClean="0">
                <a:solidFill>
                  <a:srgbClr val="00FF00"/>
                </a:solidFill>
              </a:rPr>
              <a:t>2</a:t>
            </a:r>
            <a:r>
              <a:rPr lang="en-US" sz="4800" dirty="0" smtClean="0">
                <a:solidFill>
                  <a:srgbClr val="00FF00"/>
                </a:solidFill>
              </a:rPr>
              <a:t>2s</a:t>
            </a:r>
            <a:r>
              <a:rPr lang="en-US" sz="4800" baseline="30000" dirty="0" smtClean="0">
                <a:solidFill>
                  <a:srgbClr val="00FF00"/>
                </a:solidFill>
              </a:rPr>
              <a:t>2</a:t>
            </a:r>
            <a:r>
              <a:rPr lang="en-US" sz="4800" dirty="0" smtClean="0">
                <a:solidFill>
                  <a:srgbClr val="00FF00"/>
                </a:solidFill>
              </a:rPr>
              <a:t>2p</a:t>
            </a:r>
            <a:r>
              <a:rPr lang="en-US" sz="4800" baseline="30000" dirty="0" smtClean="0">
                <a:solidFill>
                  <a:srgbClr val="00FF00"/>
                </a:solidFill>
              </a:rPr>
              <a:t>6 </a:t>
            </a:r>
            <a:r>
              <a:rPr lang="en-US" sz="4800" dirty="0" smtClean="0">
                <a:solidFill>
                  <a:srgbClr val="00FF00"/>
                </a:solidFill>
              </a:rPr>
              <a:t>3s</a:t>
            </a:r>
            <a:r>
              <a:rPr lang="en-US" sz="4800" baseline="30000" dirty="0" smtClean="0">
                <a:solidFill>
                  <a:srgbClr val="00FF00"/>
                </a:solidFill>
              </a:rPr>
              <a:t>2</a:t>
            </a:r>
            <a:r>
              <a:rPr lang="en-US" sz="4800" dirty="0" smtClean="0">
                <a:solidFill>
                  <a:srgbClr val="00FF00"/>
                </a:solidFill>
              </a:rPr>
              <a:t>3p</a:t>
            </a:r>
            <a:r>
              <a:rPr lang="en-US" sz="4800" baseline="30000" dirty="0" smtClean="0">
                <a:solidFill>
                  <a:srgbClr val="00FF00"/>
                </a:solidFill>
              </a:rPr>
              <a:t>6</a:t>
            </a:r>
          </a:p>
          <a:p>
            <a:r>
              <a:rPr lang="en-US" sz="4800" dirty="0" smtClean="0">
                <a:solidFill>
                  <a:srgbClr val="00FF00"/>
                </a:solidFill>
              </a:rPr>
              <a:t>[Kr]= 1s</a:t>
            </a:r>
            <a:r>
              <a:rPr lang="en-US" sz="4800" baseline="30000" dirty="0" smtClean="0">
                <a:solidFill>
                  <a:srgbClr val="00FF00"/>
                </a:solidFill>
              </a:rPr>
              <a:t>2</a:t>
            </a:r>
            <a:r>
              <a:rPr lang="en-US" sz="4800" dirty="0" smtClean="0">
                <a:solidFill>
                  <a:srgbClr val="00FF00"/>
                </a:solidFill>
              </a:rPr>
              <a:t>2s</a:t>
            </a:r>
            <a:r>
              <a:rPr lang="en-US" sz="4800" baseline="30000" dirty="0" smtClean="0">
                <a:solidFill>
                  <a:srgbClr val="00FF00"/>
                </a:solidFill>
              </a:rPr>
              <a:t>2</a:t>
            </a:r>
            <a:r>
              <a:rPr lang="en-US" sz="4800" dirty="0" smtClean="0">
                <a:solidFill>
                  <a:srgbClr val="00FF00"/>
                </a:solidFill>
              </a:rPr>
              <a:t>2p</a:t>
            </a:r>
            <a:r>
              <a:rPr lang="en-US" sz="4800" baseline="30000" dirty="0" smtClean="0">
                <a:solidFill>
                  <a:srgbClr val="00FF00"/>
                </a:solidFill>
              </a:rPr>
              <a:t>6 </a:t>
            </a:r>
            <a:r>
              <a:rPr lang="en-US" sz="4800" dirty="0" smtClean="0">
                <a:solidFill>
                  <a:srgbClr val="00FF00"/>
                </a:solidFill>
              </a:rPr>
              <a:t>3s</a:t>
            </a:r>
            <a:r>
              <a:rPr lang="en-US" sz="4800" baseline="30000" dirty="0" smtClean="0">
                <a:solidFill>
                  <a:srgbClr val="00FF00"/>
                </a:solidFill>
              </a:rPr>
              <a:t>2</a:t>
            </a:r>
            <a:r>
              <a:rPr lang="en-US" sz="4800" dirty="0" smtClean="0">
                <a:solidFill>
                  <a:srgbClr val="00FF00"/>
                </a:solidFill>
              </a:rPr>
              <a:t>3p</a:t>
            </a:r>
            <a:r>
              <a:rPr lang="en-US" sz="4800" baseline="30000" dirty="0" smtClean="0">
                <a:solidFill>
                  <a:srgbClr val="00FF00"/>
                </a:solidFill>
              </a:rPr>
              <a:t>6</a:t>
            </a:r>
            <a:r>
              <a:rPr lang="en-US" sz="4800" dirty="0" smtClean="0">
                <a:solidFill>
                  <a:srgbClr val="00FF00"/>
                </a:solidFill>
              </a:rPr>
              <a:t>4s</a:t>
            </a:r>
            <a:r>
              <a:rPr lang="en-US" sz="4800" baseline="30000" dirty="0" smtClean="0">
                <a:solidFill>
                  <a:srgbClr val="00FF00"/>
                </a:solidFill>
              </a:rPr>
              <a:t>2</a:t>
            </a:r>
            <a:r>
              <a:rPr lang="en-US" sz="4800" dirty="0" smtClean="0">
                <a:solidFill>
                  <a:srgbClr val="00FF00"/>
                </a:solidFill>
              </a:rPr>
              <a:t>3d</a:t>
            </a:r>
            <a:r>
              <a:rPr lang="en-US" sz="4800" baseline="30000" dirty="0" smtClean="0">
                <a:solidFill>
                  <a:srgbClr val="00FF00"/>
                </a:solidFill>
              </a:rPr>
              <a:t>10</a:t>
            </a:r>
            <a:r>
              <a:rPr lang="en-US" sz="4800" dirty="0" smtClean="0">
                <a:solidFill>
                  <a:srgbClr val="00FF00"/>
                </a:solidFill>
              </a:rPr>
              <a:t>4p</a:t>
            </a:r>
            <a:r>
              <a:rPr lang="en-US" sz="4800" baseline="30000" dirty="0" smtClean="0">
                <a:solidFill>
                  <a:srgbClr val="00FF00"/>
                </a:solidFill>
              </a:rPr>
              <a:t>6</a:t>
            </a:r>
          </a:p>
          <a:p>
            <a:r>
              <a:rPr lang="en-US" sz="4000" dirty="0" smtClean="0">
                <a:solidFill>
                  <a:srgbClr val="00FF00"/>
                </a:solidFill>
              </a:rPr>
              <a:t>[</a:t>
            </a:r>
            <a:r>
              <a:rPr lang="en-US" sz="4000" dirty="0" err="1" smtClean="0">
                <a:solidFill>
                  <a:srgbClr val="00FF00"/>
                </a:solidFill>
              </a:rPr>
              <a:t>Xe</a:t>
            </a:r>
            <a:r>
              <a:rPr lang="en-US" sz="4000" dirty="0" smtClean="0">
                <a:solidFill>
                  <a:srgbClr val="00FF00"/>
                </a:solidFill>
              </a:rPr>
              <a:t>]= 1s</a:t>
            </a:r>
            <a:r>
              <a:rPr lang="en-US" sz="4000" baseline="30000" dirty="0" smtClean="0">
                <a:solidFill>
                  <a:srgbClr val="00FF00"/>
                </a:solidFill>
              </a:rPr>
              <a:t>2</a:t>
            </a:r>
            <a:r>
              <a:rPr lang="en-US" sz="4000" dirty="0" smtClean="0">
                <a:solidFill>
                  <a:srgbClr val="00FF00"/>
                </a:solidFill>
              </a:rPr>
              <a:t>2s</a:t>
            </a:r>
            <a:r>
              <a:rPr lang="en-US" sz="4000" baseline="30000" dirty="0" smtClean="0">
                <a:solidFill>
                  <a:srgbClr val="00FF00"/>
                </a:solidFill>
              </a:rPr>
              <a:t>2</a:t>
            </a:r>
            <a:r>
              <a:rPr lang="en-US" sz="4000" dirty="0" smtClean="0">
                <a:solidFill>
                  <a:srgbClr val="00FF00"/>
                </a:solidFill>
              </a:rPr>
              <a:t>2p</a:t>
            </a:r>
            <a:r>
              <a:rPr lang="en-US" sz="4000" baseline="30000" dirty="0" smtClean="0">
                <a:solidFill>
                  <a:srgbClr val="00FF00"/>
                </a:solidFill>
              </a:rPr>
              <a:t>6 </a:t>
            </a:r>
            <a:r>
              <a:rPr lang="en-US" sz="4000" dirty="0" smtClean="0">
                <a:solidFill>
                  <a:srgbClr val="00FF00"/>
                </a:solidFill>
              </a:rPr>
              <a:t>3s</a:t>
            </a:r>
            <a:r>
              <a:rPr lang="en-US" sz="4000" baseline="30000" dirty="0" smtClean="0">
                <a:solidFill>
                  <a:srgbClr val="00FF00"/>
                </a:solidFill>
              </a:rPr>
              <a:t>2</a:t>
            </a:r>
            <a:r>
              <a:rPr lang="en-US" sz="4000" dirty="0" smtClean="0">
                <a:solidFill>
                  <a:srgbClr val="00FF00"/>
                </a:solidFill>
              </a:rPr>
              <a:t>3p</a:t>
            </a:r>
            <a:r>
              <a:rPr lang="en-US" sz="4000" baseline="30000" dirty="0" smtClean="0">
                <a:solidFill>
                  <a:srgbClr val="00FF00"/>
                </a:solidFill>
              </a:rPr>
              <a:t>6</a:t>
            </a:r>
            <a:r>
              <a:rPr lang="en-US" sz="4000" dirty="0" smtClean="0">
                <a:solidFill>
                  <a:srgbClr val="00FF00"/>
                </a:solidFill>
              </a:rPr>
              <a:t>4s</a:t>
            </a:r>
            <a:r>
              <a:rPr lang="en-US" sz="4000" baseline="30000" dirty="0" smtClean="0">
                <a:solidFill>
                  <a:srgbClr val="00FF00"/>
                </a:solidFill>
              </a:rPr>
              <a:t>2</a:t>
            </a:r>
            <a:r>
              <a:rPr lang="en-US" sz="4000" dirty="0" smtClean="0">
                <a:solidFill>
                  <a:srgbClr val="00FF00"/>
                </a:solidFill>
              </a:rPr>
              <a:t>3d</a:t>
            </a:r>
            <a:r>
              <a:rPr lang="en-US" sz="4000" baseline="30000" dirty="0" smtClean="0">
                <a:solidFill>
                  <a:srgbClr val="00FF00"/>
                </a:solidFill>
              </a:rPr>
              <a:t>10</a:t>
            </a:r>
            <a:r>
              <a:rPr lang="en-US" sz="4000" dirty="0" smtClean="0">
                <a:solidFill>
                  <a:srgbClr val="00FF00"/>
                </a:solidFill>
              </a:rPr>
              <a:t>4p</a:t>
            </a:r>
            <a:r>
              <a:rPr lang="en-US" sz="4000" baseline="30000" dirty="0" smtClean="0">
                <a:solidFill>
                  <a:srgbClr val="00FF00"/>
                </a:solidFill>
              </a:rPr>
              <a:t>6</a:t>
            </a:r>
            <a:r>
              <a:rPr lang="en-US" sz="4000" dirty="0" smtClean="0">
                <a:solidFill>
                  <a:srgbClr val="00FF00"/>
                </a:solidFill>
              </a:rPr>
              <a:t>5s</a:t>
            </a:r>
            <a:r>
              <a:rPr lang="en-US" sz="4000" baseline="30000" dirty="0" smtClean="0">
                <a:solidFill>
                  <a:srgbClr val="00FF00"/>
                </a:solidFill>
              </a:rPr>
              <a:t>2</a:t>
            </a:r>
            <a:r>
              <a:rPr lang="en-US" sz="4000" dirty="0" smtClean="0">
                <a:solidFill>
                  <a:srgbClr val="00FF00"/>
                </a:solidFill>
              </a:rPr>
              <a:t>4d</a:t>
            </a:r>
            <a:r>
              <a:rPr lang="en-US" sz="4000" baseline="30000" dirty="0" smtClean="0">
                <a:solidFill>
                  <a:srgbClr val="00FF00"/>
                </a:solidFill>
              </a:rPr>
              <a:t>10</a:t>
            </a:r>
            <a:r>
              <a:rPr lang="en-US" sz="4000" dirty="0" smtClean="0">
                <a:solidFill>
                  <a:srgbClr val="00FF00"/>
                </a:solidFill>
              </a:rPr>
              <a:t>5p</a:t>
            </a:r>
            <a:r>
              <a:rPr lang="en-US" sz="4000" baseline="30000" dirty="0" smtClean="0">
                <a:solidFill>
                  <a:srgbClr val="00FF00"/>
                </a:solidFill>
              </a:rPr>
              <a:t>6</a:t>
            </a:r>
          </a:p>
          <a:p>
            <a:r>
              <a:rPr lang="en-US" sz="2800" dirty="0" smtClean="0">
                <a:solidFill>
                  <a:srgbClr val="00FF00"/>
                </a:solidFill>
              </a:rPr>
              <a:t>[</a:t>
            </a:r>
            <a:r>
              <a:rPr lang="en-US" sz="2800" dirty="0" err="1" smtClean="0">
                <a:solidFill>
                  <a:srgbClr val="00FF00"/>
                </a:solidFill>
              </a:rPr>
              <a:t>Rn</a:t>
            </a:r>
            <a:r>
              <a:rPr lang="en-US" sz="2800" dirty="0" smtClean="0">
                <a:solidFill>
                  <a:srgbClr val="00FF00"/>
                </a:solidFill>
              </a:rPr>
              <a:t>]= 1s</a:t>
            </a:r>
            <a:r>
              <a:rPr lang="en-US" sz="2800" baseline="30000" dirty="0" smtClean="0">
                <a:solidFill>
                  <a:srgbClr val="00FF00"/>
                </a:solidFill>
              </a:rPr>
              <a:t>2</a:t>
            </a:r>
            <a:r>
              <a:rPr lang="en-US" sz="2800" dirty="0" smtClean="0">
                <a:solidFill>
                  <a:srgbClr val="00FF00"/>
                </a:solidFill>
              </a:rPr>
              <a:t>2s</a:t>
            </a:r>
            <a:r>
              <a:rPr lang="en-US" sz="2800" baseline="30000" dirty="0" smtClean="0">
                <a:solidFill>
                  <a:srgbClr val="00FF00"/>
                </a:solidFill>
              </a:rPr>
              <a:t>2</a:t>
            </a:r>
            <a:r>
              <a:rPr lang="en-US" sz="2800" dirty="0" smtClean="0">
                <a:solidFill>
                  <a:srgbClr val="00FF00"/>
                </a:solidFill>
              </a:rPr>
              <a:t>2p</a:t>
            </a:r>
            <a:r>
              <a:rPr lang="en-US" sz="2800" baseline="30000" dirty="0" smtClean="0">
                <a:solidFill>
                  <a:srgbClr val="00FF00"/>
                </a:solidFill>
              </a:rPr>
              <a:t>6 </a:t>
            </a:r>
            <a:r>
              <a:rPr lang="en-US" sz="2800" dirty="0" smtClean="0">
                <a:solidFill>
                  <a:srgbClr val="00FF00"/>
                </a:solidFill>
              </a:rPr>
              <a:t>3s</a:t>
            </a:r>
            <a:r>
              <a:rPr lang="en-US" sz="2800" baseline="30000" dirty="0" smtClean="0">
                <a:solidFill>
                  <a:srgbClr val="00FF00"/>
                </a:solidFill>
              </a:rPr>
              <a:t>2</a:t>
            </a:r>
            <a:r>
              <a:rPr lang="en-US" sz="2800" dirty="0" smtClean="0">
                <a:solidFill>
                  <a:srgbClr val="00FF00"/>
                </a:solidFill>
              </a:rPr>
              <a:t>3p</a:t>
            </a:r>
            <a:r>
              <a:rPr lang="en-US" sz="2800" baseline="30000" dirty="0" smtClean="0">
                <a:solidFill>
                  <a:srgbClr val="00FF00"/>
                </a:solidFill>
              </a:rPr>
              <a:t>6</a:t>
            </a:r>
            <a:r>
              <a:rPr lang="en-US" sz="2800" dirty="0" smtClean="0">
                <a:solidFill>
                  <a:srgbClr val="00FF00"/>
                </a:solidFill>
              </a:rPr>
              <a:t>4s</a:t>
            </a:r>
            <a:r>
              <a:rPr lang="en-US" sz="2800" baseline="30000" dirty="0" smtClean="0">
                <a:solidFill>
                  <a:srgbClr val="00FF00"/>
                </a:solidFill>
              </a:rPr>
              <a:t>2</a:t>
            </a:r>
            <a:r>
              <a:rPr lang="en-US" sz="2800" dirty="0" smtClean="0">
                <a:solidFill>
                  <a:srgbClr val="00FF00"/>
                </a:solidFill>
              </a:rPr>
              <a:t>3d</a:t>
            </a:r>
            <a:r>
              <a:rPr lang="en-US" sz="2800" baseline="30000" dirty="0" smtClean="0">
                <a:solidFill>
                  <a:srgbClr val="00FF00"/>
                </a:solidFill>
              </a:rPr>
              <a:t>10</a:t>
            </a:r>
            <a:r>
              <a:rPr lang="en-US" sz="2800" dirty="0" smtClean="0">
                <a:solidFill>
                  <a:srgbClr val="00FF00"/>
                </a:solidFill>
              </a:rPr>
              <a:t>4p</a:t>
            </a:r>
            <a:r>
              <a:rPr lang="en-US" sz="2800" baseline="30000" dirty="0" smtClean="0">
                <a:solidFill>
                  <a:srgbClr val="00FF00"/>
                </a:solidFill>
              </a:rPr>
              <a:t>6</a:t>
            </a:r>
            <a:r>
              <a:rPr lang="en-US" sz="2800" dirty="0" smtClean="0">
                <a:solidFill>
                  <a:srgbClr val="00FF00"/>
                </a:solidFill>
              </a:rPr>
              <a:t>5s</a:t>
            </a:r>
            <a:r>
              <a:rPr lang="en-US" sz="2800" baseline="30000" dirty="0" smtClean="0">
                <a:solidFill>
                  <a:srgbClr val="00FF00"/>
                </a:solidFill>
              </a:rPr>
              <a:t>2</a:t>
            </a:r>
            <a:r>
              <a:rPr lang="en-US" sz="2800" dirty="0" smtClean="0">
                <a:solidFill>
                  <a:srgbClr val="00FF00"/>
                </a:solidFill>
              </a:rPr>
              <a:t>4d</a:t>
            </a:r>
            <a:r>
              <a:rPr lang="en-US" sz="2800" baseline="30000" dirty="0" smtClean="0">
                <a:solidFill>
                  <a:srgbClr val="00FF00"/>
                </a:solidFill>
              </a:rPr>
              <a:t>10</a:t>
            </a:r>
            <a:r>
              <a:rPr lang="en-US" sz="2800" dirty="0" smtClean="0">
                <a:solidFill>
                  <a:srgbClr val="00FF00"/>
                </a:solidFill>
              </a:rPr>
              <a:t>5p</a:t>
            </a:r>
            <a:r>
              <a:rPr lang="en-US" sz="2800" baseline="30000" dirty="0" smtClean="0">
                <a:solidFill>
                  <a:srgbClr val="00FF00"/>
                </a:solidFill>
              </a:rPr>
              <a:t>6</a:t>
            </a:r>
            <a:r>
              <a:rPr lang="en-US" sz="2800" dirty="0" smtClean="0">
                <a:solidFill>
                  <a:srgbClr val="00FF00"/>
                </a:solidFill>
              </a:rPr>
              <a:t>6s</a:t>
            </a:r>
            <a:r>
              <a:rPr lang="en-US" sz="2800" baseline="30000" dirty="0" smtClean="0">
                <a:solidFill>
                  <a:srgbClr val="00FF00"/>
                </a:solidFill>
              </a:rPr>
              <a:t>2</a:t>
            </a:r>
            <a:r>
              <a:rPr lang="en-US" sz="2800" dirty="0" smtClean="0">
                <a:solidFill>
                  <a:srgbClr val="00FF00"/>
                </a:solidFill>
              </a:rPr>
              <a:t>4f</a:t>
            </a:r>
            <a:r>
              <a:rPr lang="en-US" sz="2800" baseline="30000" dirty="0" smtClean="0">
                <a:solidFill>
                  <a:srgbClr val="00FF00"/>
                </a:solidFill>
              </a:rPr>
              <a:t>14</a:t>
            </a:r>
            <a:r>
              <a:rPr lang="en-US" sz="2800" dirty="0" smtClean="0">
                <a:solidFill>
                  <a:srgbClr val="00FF00"/>
                </a:solidFill>
              </a:rPr>
              <a:t>5d</a:t>
            </a:r>
            <a:r>
              <a:rPr lang="en-US" sz="2800" baseline="30000" dirty="0" smtClean="0">
                <a:solidFill>
                  <a:srgbClr val="00FF00"/>
                </a:solidFill>
              </a:rPr>
              <a:t>10</a:t>
            </a:r>
            <a:r>
              <a:rPr lang="en-US" sz="2800" dirty="0" smtClean="0">
                <a:solidFill>
                  <a:srgbClr val="00FF00"/>
                </a:solidFill>
              </a:rPr>
              <a:t>6p</a:t>
            </a:r>
            <a:r>
              <a:rPr lang="en-US" sz="2800" baseline="30000" dirty="0" smtClean="0">
                <a:solidFill>
                  <a:srgbClr val="00FF00"/>
                </a:solidFill>
              </a:rPr>
              <a:t>6</a:t>
            </a:r>
          </a:p>
          <a:p>
            <a:endParaRPr lang="en-US" sz="4000" baseline="30000" dirty="0" smtClean="0">
              <a:solidFill>
                <a:srgbClr val="66FFFF"/>
              </a:solidFill>
            </a:endParaRPr>
          </a:p>
          <a:p>
            <a:endParaRPr lang="en-US" sz="4800" baseline="30000" dirty="0">
              <a:solidFill>
                <a:srgbClr val="66FFFF"/>
              </a:solidFill>
            </a:endParaRPr>
          </a:p>
        </p:txBody>
      </p:sp>
      <p:sp>
        <p:nvSpPr>
          <p:cNvPr id="7"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Tree>
    <p:custDataLst>
      <p:tags r:id="rId1"/>
    </p:custDataLst>
    <p:extLst>
      <p:ext uri="{BB962C8B-B14F-4D97-AF65-F5344CB8AC3E}">
        <p14:creationId xmlns:p14="http://schemas.microsoft.com/office/powerpoint/2010/main" val="1893637573"/>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1447800"/>
            <a:ext cx="9144000" cy="4247317"/>
          </a:xfrm>
          <a:prstGeom prst="rect">
            <a:avLst/>
          </a:prstGeom>
          <a:noFill/>
          <a:ln w="9525">
            <a:noFill/>
            <a:miter lim="800000"/>
            <a:headEnd/>
            <a:tailEnd/>
          </a:ln>
        </p:spPr>
        <p:txBody>
          <a:bodyPr>
            <a:spAutoFit/>
          </a:bodyPr>
          <a:lstStyle/>
          <a:p>
            <a:r>
              <a:rPr lang="en-US" sz="5400" b="1" dirty="0">
                <a:solidFill>
                  <a:srgbClr val="00FF00"/>
                </a:solidFill>
              </a:rPr>
              <a:t>1. </a:t>
            </a:r>
            <a:r>
              <a:rPr lang="en-US" sz="5400" dirty="0">
                <a:solidFill>
                  <a:srgbClr val="00FF00"/>
                </a:solidFill>
              </a:rPr>
              <a:t>Noble gas configurations are often used to help </a:t>
            </a:r>
            <a:r>
              <a:rPr lang="en-US" sz="5400" dirty="0" smtClean="0">
                <a:solidFill>
                  <a:srgbClr val="00FF00"/>
                </a:solidFill>
              </a:rPr>
              <a:t>__________ </a:t>
            </a:r>
            <a:r>
              <a:rPr lang="en-US" sz="5400" dirty="0">
                <a:solidFill>
                  <a:srgbClr val="00FF00"/>
                </a:solidFill>
              </a:rPr>
              <a:t>the electron configurations of those elements that contain large numbers of electrons. </a:t>
            </a:r>
          </a:p>
        </p:txBody>
      </p:sp>
      <p:sp>
        <p:nvSpPr>
          <p:cNvPr id="4102" name="Text Box 6"/>
          <p:cNvSpPr txBox="1">
            <a:spLocks noChangeArrowheads="1"/>
          </p:cNvSpPr>
          <p:nvPr/>
        </p:nvSpPr>
        <p:spPr bwMode="auto">
          <a:xfrm>
            <a:off x="5257800" y="2286000"/>
            <a:ext cx="3657600" cy="923330"/>
          </a:xfrm>
          <a:prstGeom prst="rect">
            <a:avLst/>
          </a:prstGeom>
          <a:noFill/>
          <a:ln w="9525">
            <a:noFill/>
            <a:miter lim="800000"/>
            <a:headEnd/>
            <a:tailEnd/>
          </a:ln>
        </p:spPr>
        <p:txBody>
          <a:bodyPr wrap="square">
            <a:spAutoFit/>
          </a:bodyPr>
          <a:lstStyle/>
          <a:p>
            <a:pPr>
              <a:spcBef>
                <a:spcPct val="50000"/>
              </a:spcBef>
            </a:pPr>
            <a:r>
              <a:rPr lang="en-US" sz="5400" dirty="0" smtClean="0">
                <a:solidFill>
                  <a:srgbClr val="FF0000"/>
                </a:solidFill>
                <a:latin typeface="Felix Titling" pitchFamily="82" charset="0"/>
              </a:rPr>
              <a:t>shorten</a:t>
            </a:r>
            <a:endParaRPr lang="en-US" sz="5400" dirty="0">
              <a:solidFill>
                <a:srgbClr val="FF0000"/>
              </a:solidFill>
              <a:latin typeface="Felix Titling" pitchFamily="82" charset="0"/>
            </a:endParaRPr>
          </a:p>
        </p:txBody>
      </p:sp>
      <p:sp>
        <p:nvSpPr>
          <p:cNvPr id="5"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Tree>
    <p:custDataLst>
      <p:tags r:id="rId1"/>
    </p:custDataLst>
    <p:extLst>
      <p:ext uri="{BB962C8B-B14F-4D97-AF65-F5344CB8AC3E}">
        <p14:creationId xmlns:p14="http://schemas.microsoft.com/office/powerpoint/2010/main" val="392347432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0" fill="hold"/>
                                        <p:tgtEl>
                                          <p:spTgt spid="4102"/>
                                        </p:tgtEl>
                                        <p:attrNameLst>
                                          <p:attrName>ppt_x</p:attrName>
                                        </p:attrNameLst>
                                      </p:cBhvr>
                                      <p:tavLst>
                                        <p:tav tm="0">
                                          <p:val>
                                            <p:strVal val="#ppt_x"/>
                                          </p:val>
                                        </p:tav>
                                        <p:tav tm="100000">
                                          <p:val>
                                            <p:strVal val="#ppt_x"/>
                                          </p:val>
                                        </p:tav>
                                      </p:tavLst>
                                    </p:anim>
                                    <p:anim calcmode="lin" valueType="num">
                                      <p:cBhvr additive="base">
                                        <p:cTn id="8" dur="5000" fill="hold"/>
                                        <p:tgtEl>
                                          <p:spTgt spid="41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mash Mouth-All Star Short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1143000"/>
            <a:ext cx="9144000" cy="5632311"/>
          </a:xfrm>
          <a:prstGeom prst="rect">
            <a:avLst/>
          </a:prstGeom>
          <a:noFill/>
          <a:ln w="9525">
            <a:noFill/>
            <a:miter lim="800000"/>
            <a:headEnd/>
            <a:tailEnd/>
          </a:ln>
        </p:spPr>
        <p:txBody>
          <a:bodyPr>
            <a:spAutoFit/>
          </a:bodyPr>
          <a:lstStyle/>
          <a:p>
            <a:pPr>
              <a:spcBef>
                <a:spcPct val="50000"/>
              </a:spcBef>
            </a:pPr>
            <a:r>
              <a:rPr lang="en-US" sz="4800" dirty="0">
                <a:solidFill>
                  <a:srgbClr val="00FF00"/>
                </a:solidFill>
                <a:latin typeface="Garamond" pitchFamily="18" charset="0"/>
              </a:rPr>
              <a:t>A.	The periodic table holds the answer for the order in which </a:t>
            </a:r>
            <a:r>
              <a:rPr lang="en-US" sz="4800" dirty="0" smtClean="0">
                <a:solidFill>
                  <a:srgbClr val="00FF00"/>
                </a:solidFill>
                <a:latin typeface="Garamond" pitchFamily="18" charset="0"/>
              </a:rPr>
              <a:t>electrons ____ orbitals</a:t>
            </a:r>
            <a:r>
              <a:rPr lang="en-US" sz="4800" dirty="0">
                <a:solidFill>
                  <a:srgbClr val="00FF00"/>
                </a:solidFill>
                <a:latin typeface="Garamond" pitchFamily="18" charset="0"/>
              </a:rPr>
              <a:t>.</a:t>
            </a:r>
          </a:p>
          <a:p>
            <a:pPr>
              <a:spcBef>
                <a:spcPct val="50000"/>
              </a:spcBef>
            </a:pPr>
            <a:r>
              <a:rPr lang="en-US" sz="4800" dirty="0">
                <a:solidFill>
                  <a:srgbClr val="00FF00"/>
                </a:solidFill>
                <a:latin typeface="Garamond" pitchFamily="18" charset="0"/>
              </a:rPr>
              <a:t>1.	Always start </a:t>
            </a:r>
            <a:r>
              <a:rPr lang="en-US" sz="4800" dirty="0" smtClean="0">
                <a:solidFill>
                  <a:srgbClr val="00FF00"/>
                </a:solidFill>
                <a:latin typeface="Garamond" pitchFamily="18" charset="0"/>
              </a:rPr>
              <a:t>at ___________ and </a:t>
            </a:r>
            <a:r>
              <a:rPr lang="en-US" sz="4800" dirty="0">
                <a:solidFill>
                  <a:srgbClr val="00FF00"/>
                </a:solidFill>
                <a:latin typeface="Garamond" pitchFamily="18" charset="0"/>
              </a:rPr>
              <a:t>then move through the periods (rows) until you arrive at the desired element.</a:t>
            </a:r>
            <a:endParaRPr lang="en-US" sz="4800" dirty="0" smtClean="0">
              <a:solidFill>
                <a:srgbClr val="00FF00"/>
              </a:solidFill>
              <a:latin typeface="Garamond" pitchFamily="18" charset="0"/>
            </a:endParaRPr>
          </a:p>
        </p:txBody>
      </p:sp>
      <p:sp>
        <p:nvSpPr>
          <p:cNvPr id="4102" name="Text Box 6"/>
          <p:cNvSpPr txBox="1">
            <a:spLocks noChangeArrowheads="1"/>
          </p:cNvSpPr>
          <p:nvPr/>
        </p:nvSpPr>
        <p:spPr bwMode="auto">
          <a:xfrm>
            <a:off x="2286000" y="2590800"/>
            <a:ext cx="6172200" cy="769441"/>
          </a:xfrm>
          <a:prstGeom prst="rect">
            <a:avLst/>
          </a:prstGeom>
          <a:noFill/>
          <a:ln w="9525">
            <a:noFill/>
            <a:miter lim="800000"/>
            <a:headEnd/>
            <a:tailEnd/>
          </a:ln>
        </p:spPr>
        <p:txBody>
          <a:bodyPr wrap="square">
            <a:spAutoFit/>
          </a:bodyPr>
          <a:lstStyle/>
          <a:p>
            <a:pPr>
              <a:spcBef>
                <a:spcPct val="50000"/>
              </a:spcBef>
            </a:pPr>
            <a:r>
              <a:rPr lang="en-US" sz="4400" dirty="0" smtClean="0">
                <a:solidFill>
                  <a:srgbClr val="FF0000"/>
                </a:solidFill>
                <a:latin typeface="Felix Titling" pitchFamily="82" charset="0"/>
              </a:rPr>
              <a:t>fill</a:t>
            </a:r>
            <a:endParaRPr lang="en-US" sz="4400" dirty="0">
              <a:solidFill>
                <a:srgbClr val="FF0000"/>
              </a:solidFill>
              <a:latin typeface="Felix Titling" pitchFamily="82" charset="0"/>
            </a:endParaRPr>
          </a:p>
        </p:txBody>
      </p:sp>
      <p:sp>
        <p:nvSpPr>
          <p:cNvPr id="5"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
        <p:nvSpPr>
          <p:cNvPr id="6" name="Text Box 6"/>
          <p:cNvSpPr txBox="1">
            <a:spLocks noChangeArrowheads="1"/>
          </p:cNvSpPr>
          <p:nvPr/>
        </p:nvSpPr>
        <p:spPr bwMode="auto">
          <a:xfrm>
            <a:off x="4724400" y="3657600"/>
            <a:ext cx="6172200" cy="769441"/>
          </a:xfrm>
          <a:prstGeom prst="rect">
            <a:avLst/>
          </a:prstGeom>
          <a:noFill/>
          <a:ln w="9525">
            <a:noFill/>
            <a:miter lim="800000"/>
            <a:headEnd/>
            <a:tailEnd/>
          </a:ln>
        </p:spPr>
        <p:txBody>
          <a:bodyPr wrap="square">
            <a:spAutoFit/>
          </a:bodyPr>
          <a:lstStyle/>
          <a:p>
            <a:pPr>
              <a:spcBef>
                <a:spcPct val="50000"/>
              </a:spcBef>
            </a:pPr>
            <a:r>
              <a:rPr lang="en-US" sz="4400" dirty="0" smtClean="0">
                <a:solidFill>
                  <a:srgbClr val="FF0000"/>
                </a:solidFill>
                <a:latin typeface="Felix Titling" pitchFamily="82" charset="0"/>
              </a:rPr>
              <a:t>hydrogen</a:t>
            </a:r>
            <a:endParaRPr lang="en-US" sz="4400" dirty="0">
              <a:solidFill>
                <a:srgbClr val="FF0000"/>
              </a:solidFill>
              <a:latin typeface="Felix Titling" pitchFamily="82" charset="0"/>
            </a:endParaRPr>
          </a:p>
        </p:txBody>
      </p:sp>
    </p:spTree>
    <p:custDataLst>
      <p:tags r:id="rId1"/>
    </p:custDataLst>
    <p:extLst>
      <p:ext uri="{BB962C8B-B14F-4D97-AF65-F5344CB8AC3E}">
        <p14:creationId xmlns:p14="http://schemas.microsoft.com/office/powerpoint/2010/main" val="342990898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0" fill="hold"/>
                                        <p:tgtEl>
                                          <p:spTgt spid="4102"/>
                                        </p:tgtEl>
                                        <p:attrNameLst>
                                          <p:attrName>ppt_x</p:attrName>
                                        </p:attrNameLst>
                                      </p:cBhvr>
                                      <p:tavLst>
                                        <p:tav tm="0">
                                          <p:val>
                                            <p:strVal val="#ppt_x"/>
                                          </p:val>
                                        </p:tav>
                                        <p:tav tm="100000">
                                          <p:val>
                                            <p:strVal val="#ppt_x"/>
                                          </p:val>
                                        </p:tav>
                                      </p:tavLst>
                                    </p:anim>
                                    <p:anim calcmode="lin" valueType="num">
                                      <p:cBhvr additive="base">
                                        <p:cTn id="8" dur="5000" fill="hold"/>
                                        <p:tgtEl>
                                          <p:spTgt spid="41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mash Mouth-All Star Short 2.wav"/>
                                        </p:tgtEl>
                                      </p:cMediaNode>
                                    </p:audio>
                                  </p:sub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mash Mouth-All Star Short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27883"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35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1143000"/>
            <a:ext cx="9144000" cy="3416320"/>
          </a:xfrm>
          <a:prstGeom prst="rect">
            <a:avLst/>
          </a:prstGeom>
          <a:noFill/>
          <a:ln w="9525">
            <a:noFill/>
            <a:miter lim="800000"/>
            <a:headEnd/>
            <a:tailEnd/>
          </a:ln>
        </p:spPr>
        <p:txBody>
          <a:bodyPr>
            <a:spAutoFit/>
          </a:bodyPr>
          <a:lstStyle/>
          <a:p>
            <a:pPr>
              <a:spcBef>
                <a:spcPct val="50000"/>
              </a:spcBef>
            </a:pPr>
            <a:r>
              <a:rPr lang="en-US" sz="4800" dirty="0">
                <a:solidFill>
                  <a:srgbClr val="00FF00"/>
                </a:solidFill>
                <a:latin typeface="Garamond" pitchFamily="18" charset="0"/>
              </a:rPr>
              <a:t>The Order in Which Electrons FILL Energy Levels </a:t>
            </a:r>
            <a:endParaRPr lang="en-US" sz="4800" dirty="0" smtClean="0">
              <a:solidFill>
                <a:srgbClr val="00FF00"/>
              </a:solidFill>
              <a:latin typeface="Garamond" pitchFamily="18" charset="0"/>
            </a:endParaRPr>
          </a:p>
          <a:p>
            <a:pPr>
              <a:spcBef>
                <a:spcPct val="50000"/>
              </a:spcBef>
            </a:pPr>
            <a:r>
              <a:rPr lang="en-US" sz="4800" dirty="0" smtClean="0">
                <a:solidFill>
                  <a:srgbClr val="00FF00"/>
                </a:solidFill>
                <a:latin typeface="Garamond" pitchFamily="18" charset="0"/>
              </a:rPr>
              <a:t>1s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2s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2p</a:t>
            </a:r>
            <a:r>
              <a:rPr lang="en-US" sz="4800" baseline="30000" dirty="0" smtClean="0">
                <a:solidFill>
                  <a:srgbClr val="00FF00"/>
                </a:solidFill>
                <a:latin typeface="Garamond" pitchFamily="18" charset="0"/>
              </a:rPr>
              <a:t>6</a:t>
            </a:r>
            <a:r>
              <a:rPr lang="en-US" sz="4800" dirty="0" smtClean="0">
                <a:solidFill>
                  <a:srgbClr val="00FF00"/>
                </a:solidFill>
                <a:latin typeface="Garamond" pitchFamily="18" charset="0"/>
              </a:rPr>
              <a:t>3s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3p</a:t>
            </a:r>
            <a:r>
              <a:rPr lang="en-US" sz="4800" baseline="30000" dirty="0" smtClean="0">
                <a:solidFill>
                  <a:srgbClr val="00FF00"/>
                </a:solidFill>
                <a:latin typeface="Garamond" pitchFamily="18" charset="0"/>
              </a:rPr>
              <a:t>6</a:t>
            </a:r>
            <a:r>
              <a:rPr lang="en-US" sz="4800" dirty="0" smtClean="0">
                <a:solidFill>
                  <a:srgbClr val="00FF00"/>
                </a:solidFill>
                <a:latin typeface="Garamond" pitchFamily="18" charset="0"/>
              </a:rPr>
              <a:t>4s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3d</a:t>
            </a:r>
            <a:r>
              <a:rPr lang="en-US" sz="4800" baseline="30000" dirty="0" smtClean="0">
                <a:solidFill>
                  <a:srgbClr val="00FF00"/>
                </a:solidFill>
                <a:latin typeface="Garamond" pitchFamily="18" charset="0"/>
              </a:rPr>
              <a:t>10</a:t>
            </a:r>
            <a:r>
              <a:rPr lang="en-US" sz="4800" dirty="0" smtClean="0">
                <a:solidFill>
                  <a:srgbClr val="00FF00"/>
                </a:solidFill>
                <a:latin typeface="Garamond" pitchFamily="18" charset="0"/>
              </a:rPr>
              <a:t>4p</a:t>
            </a:r>
            <a:r>
              <a:rPr lang="en-US" sz="4800" baseline="30000" dirty="0" smtClean="0">
                <a:solidFill>
                  <a:srgbClr val="00FF00"/>
                </a:solidFill>
                <a:latin typeface="Garamond" pitchFamily="18" charset="0"/>
              </a:rPr>
              <a:t>6</a:t>
            </a:r>
            <a:r>
              <a:rPr lang="en-US" sz="4800" dirty="0" smtClean="0">
                <a:solidFill>
                  <a:srgbClr val="00FF00"/>
                </a:solidFill>
                <a:latin typeface="Garamond" pitchFamily="18" charset="0"/>
              </a:rPr>
              <a:t>5s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4d</a:t>
            </a:r>
            <a:r>
              <a:rPr lang="en-US" sz="4800" baseline="30000" dirty="0" smtClean="0">
                <a:solidFill>
                  <a:srgbClr val="00FF00"/>
                </a:solidFill>
                <a:latin typeface="Garamond" pitchFamily="18" charset="0"/>
              </a:rPr>
              <a:t>10</a:t>
            </a:r>
            <a:r>
              <a:rPr lang="en-US" sz="4800" dirty="0" smtClean="0">
                <a:solidFill>
                  <a:srgbClr val="00FF00"/>
                </a:solidFill>
                <a:latin typeface="Garamond" pitchFamily="18" charset="0"/>
              </a:rPr>
              <a:t>5p</a:t>
            </a:r>
            <a:r>
              <a:rPr lang="en-US" sz="4800" baseline="30000" dirty="0" smtClean="0">
                <a:solidFill>
                  <a:srgbClr val="00FF00"/>
                </a:solidFill>
                <a:latin typeface="Garamond" pitchFamily="18" charset="0"/>
              </a:rPr>
              <a:t>6</a:t>
            </a:r>
            <a:r>
              <a:rPr lang="en-US" sz="4800" dirty="0" smtClean="0">
                <a:solidFill>
                  <a:srgbClr val="00FF00"/>
                </a:solidFill>
                <a:latin typeface="Garamond" pitchFamily="18" charset="0"/>
              </a:rPr>
              <a:t>6s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4f</a:t>
            </a:r>
            <a:r>
              <a:rPr lang="en-US" sz="4800" baseline="30000" dirty="0" smtClean="0">
                <a:solidFill>
                  <a:srgbClr val="00FF00"/>
                </a:solidFill>
                <a:latin typeface="Garamond" pitchFamily="18" charset="0"/>
              </a:rPr>
              <a:t>14</a:t>
            </a:r>
            <a:r>
              <a:rPr lang="en-US" sz="4800" dirty="0" smtClean="0">
                <a:solidFill>
                  <a:srgbClr val="00FF00"/>
                </a:solidFill>
                <a:latin typeface="Garamond" pitchFamily="18" charset="0"/>
              </a:rPr>
              <a:t>5d</a:t>
            </a:r>
            <a:r>
              <a:rPr lang="en-US" sz="4800" baseline="30000" dirty="0" smtClean="0">
                <a:solidFill>
                  <a:srgbClr val="00FF00"/>
                </a:solidFill>
                <a:latin typeface="Garamond" pitchFamily="18" charset="0"/>
              </a:rPr>
              <a:t>10</a:t>
            </a:r>
            <a:r>
              <a:rPr lang="en-US" sz="4800" dirty="0" smtClean="0">
                <a:solidFill>
                  <a:srgbClr val="00FF00"/>
                </a:solidFill>
                <a:latin typeface="Garamond" pitchFamily="18" charset="0"/>
              </a:rPr>
              <a:t>6p</a:t>
            </a:r>
            <a:r>
              <a:rPr lang="en-US" sz="4800" baseline="30000" dirty="0" smtClean="0">
                <a:solidFill>
                  <a:srgbClr val="00FF00"/>
                </a:solidFill>
                <a:latin typeface="Garamond" pitchFamily="18" charset="0"/>
              </a:rPr>
              <a:t>6</a:t>
            </a:r>
            <a:r>
              <a:rPr lang="en-US" sz="4800" dirty="0" smtClean="0">
                <a:solidFill>
                  <a:srgbClr val="00FF00"/>
                </a:solidFill>
                <a:latin typeface="Garamond" pitchFamily="18" charset="0"/>
              </a:rPr>
              <a:t>7s</a:t>
            </a:r>
            <a:r>
              <a:rPr lang="en-US" sz="4800" baseline="30000" dirty="0" smtClean="0">
                <a:solidFill>
                  <a:srgbClr val="00FF00"/>
                </a:solidFill>
                <a:latin typeface="Garamond" pitchFamily="18" charset="0"/>
              </a:rPr>
              <a:t>2</a:t>
            </a:r>
            <a:r>
              <a:rPr lang="en-US" sz="4800" dirty="0" smtClean="0">
                <a:solidFill>
                  <a:srgbClr val="00FF00"/>
                </a:solidFill>
                <a:latin typeface="Garamond" pitchFamily="18" charset="0"/>
              </a:rPr>
              <a:t>5f</a:t>
            </a:r>
            <a:r>
              <a:rPr lang="en-US" sz="4800" baseline="30000" dirty="0" smtClean="0">
                <a:solidFill>
                  <a:srgbClr val="00FF00"/>
                </a:solidFill>
                <a:latin typeface="Garamond" pitchFamily="18" charset="0"/>
              </a:rPr>
              <a:t>14</a:t>
            </a:r>
            <a:r>
              <a:rPr lang="en-US" sz="4800" dirty="0" smtClean="0">
                <a:solidFill>
                  <a:srgbClr val="00FF00"/>
                </a:solidFill>
                <a:latin typeface="Garamond" pitchFamily="18" charset="0"/>
              </a:rPr>
              <a:t>6d</a:t>
            </a:r>
            <a:r>
              <a:rPr lang="en-US" sz="4800" baseline="30000" dirty="0" smtClean="0">
                <a:solidFill>
                  <a:srgbClr val="00FF00"/>
                </a:solidFill>
                <a:latin typeface="Garamond" pitchFamily="18" charset="0"/>
              </a:rPr>
              <a:t>10</a:t>
            </a:r>
          </a:p>
        </p:txBody>
      </p:sp>
      <p:sp>
        <p:nvSpPr>
          <p:cNvPr id="5"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Tree>
    <p:custDataLst>
      <p:tags r:id="rId1"/>
    </p:custDataLst>
    <p:extLst>
      <p:ext uri="{BB962C8B-B14F-4D97-AF65-F5344CB8AC3E}">
        <p14:creationId xmlns:p14="http://schemas.microsoft.com/office/powerpoint/2010/main" val="3809381973"/>
      </p:ext>
    </p:extLst>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527883"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088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1143000"/>
            <a:ext cx="9144000" cy="5262979"/>
          </a:xfrm>
          <a:prstGeom prst="rect">
            <a:avLst/>
          </a:prstGeom>
          <a:noFill/>
          <a:ln w="9525">
            <a:noFill/>
            <a:miter lim="800000"/>
            <a:headEnd/>
            <a:tailEnd/>
          </a:ln>
        </p:spPr>
        <p:txBody>
          <a:bodyPr>
            <a:spAutoFit/>
          </a:bodyPr>
          <a:lstStyle/>
          <a:p>
            <a:pPr>
              <a:spcBef>
                <a:spcPct val="50000"/>
              </a:spcBef>
            </a:pPr>
            <a:r>
              <a:rPr lang="en-US" sz="4800" dirty="0">
                <a:solidFill>
                  <a:srgbClr val="00FF00"/>
                </a:solidFill>
                <a:latin typeface="Garamond" pitchFamily="18" charset="0"/>
              </a:rPr>
              <a:t>B.	</a:t>
            </a:r>
            <a:r>
              <a:rPr lang="en-US" sz="4800" dirty="0" smtClean="0">
                <a:solidFill>
                  <a:srgbClr val="00FF00"/>
                </a:solidFill>
                <a:latin typeface="Garamond" pitchFamily="18" charset="0"/>
              </a:rPr>
              <a:t>When _________ electrons</a:t>
            </a:r>
            <a:r>
              <a:rPr lang="en-US" sz="4800" dirty="0">
                <a:solidFill>
                  <a:srgbClr val="00FF00"/>
                </a:solidFill>
                <a:latin typeface="Garamond" pitchFamily="18" charset="0"/>
              </a:rPr>
              <a:t>, once you get to scandium, the energy of the 3d orbitals becomes slightly less than that of the 4s, and that remains true across the rest of the transition series metals. Focus on the idea of ENERGY!</a:t>
            </a:r>
            <a:endParaRPr lang="en-US" sz="4800" dirty="0" smtClean="0">
              <a:solidFill>
                <a:srgbClr val="00FF00"/>
              </a:solidFill>
              <a:latin typeface="Garamond" pitchFamily="18" charset="0"/>
            </a:endParaRPr>
          </a:p>
        </p:txBody>
      </p:sp>
      <p:sp>
        <p:nvSpPr>
          <p:cNvPr id="4102" name="Text Box 6"/>
          <p:cNvSpPr txBox="1">
            <a:spLocks noChangeArrowheads="1"/>
          </p:cNvSpPr>
          <p:nvPr/>
        </p:nvSpPr>
        <p:spPr bwMode="auto">
          <a:xfrm>
            <a:off x="2514600" y="1159933"/>
            <a:ext cx="6172200" cy="769441"/>
          </a:xfrm>
          <a:prstGeom prst="rect">
            <a:avLst/>
          </a:prstGeom>
          <a:noFill/>
          <a:ln w="9525">
            <a:noFill/>
            <a:miter lim="800000"/>
            <a:headEnd/>
            <a:tailEnd/>
          </a:ln>
        </p:spPr>
        <p:txBody>
          <a:bodyPr wrap="square">
            <a:spAutoFit/>
          </a:bodyPr>
          <a:lstStyle/>
          <a:p>
            <a:pPr>
              <a:spcBef>
                <a:spcPct val="50000"/>
              </a:spcBef>
            </a:pPr>
            <a:r>
              <a:rPr lang="en-US" sz="4400" dirty="0" smtClean="0">
                <a:solidFill>
                  <a:srgbClr val="FF0000"/>
                </a:solidFill>
                <a:latin typeface="Felix Titling" pitchFamily="82" charset="0"/>
              </a:rPr>
              <a:t>adding</a:t>
            </a:r>
            <a:endParaRPr lang="en-US" sz="4400" dirty="0">
              <a:solidFill>
                <a:srgbClr val="FF0000"/>
              </a:solidFill>
              <a:latin typeface="Felix Titling" pitchFamily="82" charset="0"/>
            </a:endParaRPr>
          </a:p>
        </p:txBody>
      </p:sp>
      <p:sp>
        <p:nvSpPr>
          <p:cNvPr id="5" name="Text Box 4"/>
          <p:cNvSpPr txBox="1">
            <a:spLocks noChangeArrowheads="1"/>
          </p:cNvSpPr>
          <p:nvPr/>
        </p:nvSpPr>
        <p:spPr bwMode="auto">
          <a:xfrm>
            <a:off x="0" y="228600"/>
            <a:ext cx="9144000" cy="738664"/>
          </a:xfrm>
          <a:prstGeom prst="rect">
            <a:avLst/>
          </a:prstGeom>
          <a:noFill/>
          <a:ln w="9525">
            <a:noFill/>
            <a:miter lim="800000"/>
            <a:headEnd/>
            <a:tailEnd/>
          </a:ln>
        </p:spPr>
        <p:txBody>
          <a:bodyPr wrap="square">
            <a:spAutoFit/>
          </a:bodyPr>
          <a:lstStyle/>
          <a:p>
            <a:pPr algn="ctr">
              <a:spcBef>
                <a:spcPct val="50000"/>
              </a:spcBef>
            </a:pPr>
            <a:r>
              <a:rPr lang="en-US" sz="4200" dirty="0">
                <a:solidFill>
                  <a:srgbClr val="92D050"/>
                </a:solidFill>
                <a:latin typeface="Ravie" pitchFamily="82" charset="0"/>
              </a:rPr>
              <a:t>Electron </a:t>
            </a:r>
            <a:r>
              <a:rPr lang="en-US" sz="4200" dirty="0" smtClean="0">
                <a:solidFill>
                  <a:srgbClr val="92D050"/>
                </a:solidFill>
                <a:latin typeface="Ravie" pitchFamily="82" charset="0"/>
              </a:rPr>
              <a:t>Configurations</a:t>
            </a:r>
            <a:endParaRPr lang="en-US" sz="4200" dirty="0">
              <a:solidFill>
                <a:srgbClr val="92D050"/>
              </a:solidFill>
              <a:latin typeface="Ravie" pitchFamily="82" charset="0"/>
            </a:endParaRPr>
          </a:p>
        </p:txBody>
      </p:sp>
    </p:spTree>
    <p:custDataLst>
      <p:tags r:id="rId1"/>
    </p:custDataLst>
    <p:extLst>
      <p:ext uri="{BB962C8B-B14F-4D97-AF65-F5344CB8AC3E}">
        <p14:creationId xmlns:p14="http://schemas.microsoft.com/office/powerpoint/2010/main" val="337883372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0" fill="hold"/>
                                        <p:tgtEl>
                                          <p:spTgt spid="4102"/>
                                        </p:tgtEl>
                                        <p:attrNameLst>
                                          <p:attrName>ppt_x</p:attrName>
                                        </p:attrNameLst>
                                      </p:cBhvr>
                                      <p:tavLst>
                                        <p:tav tm="0">
                                          <p:val>
                                            <p:strVal val="#ppt_x"/>
                                          </p:val>
                                        </p:tav>
                                        <p:tav tm="100000">
                                          <p:val>
                                            <p:strVal val="#ppt_x"/>
                                          </p:val>
                                        </p:tav>
                                      </p:tavLst>
                                    </p:anim>
                                    <p:anim calcmode="lin" valueType="num">
                                      <p:cBhvr additive="base">
                                        <p:cTn id="8" dur="5000" fill="hold"/>
                                        <p:tgtEl>
                                          <p:spTgt spid="41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mash Mouth-All Star Short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147</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e139310</cp:lastModifiedBy>
  <cp:revision>10</cp:revision>
  <dcterms:created xsi:type="dcterms:W3CDTF">2011-10-01T23:21:43Z</dcterms:created>
  <dcterms:modified xsi:type="dcterms:W3CDTF">2017-10-04T18:44:32Z</dcterms:modified>
</cp:coreProperties>
</file>