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2"/>
  </p:notesMasterIdLst>
  <p:sldIdLst>
    <p:sldId id="312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282" r:id="rId10"/>
    <p:sldId id="295" r:id="rId11"/>
    <p:sldId id="283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CCFF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95A49-FBDD-4677-8A6E-94FD1080EDB4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92AB-FE07-460C-9C34-F9C39B430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F92AB-FE07-460C-9C34-F9C39B4307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1171-3879-4753-8B38-0B9B092CFEA2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F2E5-056F-43EF-B715-A291A4FF5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06A2-781E-4171-ACDA-5F901F09FEBD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33EF-E79A-41CE-BBEC-81DBC4F90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1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A7E9-007A-413B-A5DD-B29D1E10A217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44CD-C6C2-459A-824F-E9A1D6CF0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84AC-7C76-46A6-BC52-DBCE687363CA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2C0D-A418-435A-9FEF-FDF723BED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1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3439F-CAD8-4719-AAA5-7E665A158FFC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2F40-73B2-40A6-AA0C-E81626DE5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5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5EC0-6C1F-4DC7-9F41-E3E65CB5BFEA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9098-52EE-42B2-960A-ED24128C3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4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A857-BB45-4ECE-96D0-40F8F5FA4720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1025-2E64-4301-B1B3-9594EF228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1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F5F5-8976-4350-BBE9-43097FCBA71B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CCCB-2FDE-4585-BA0C-36ACE77DF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4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F14D-FC01-4096-B682-ACB5E50FC940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2D05-89ED-455E-A007-222B98E8D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1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BD1A-6A98-4BDE-8B24-80D814A54DE3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6873-DA5F-4ADC-BECD-538C520E0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1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D36-D86A-4E3B-9B0A-68EF3F25EC73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9BAC-00F3-40B3-9CC3-8449E4469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3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8126DB-521C-4061-93F8-4F8548C33312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BEF6C0-6870-4F9B-B46E-D08E6336A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8458200" y="152400"/>
            <a:ext cx="228600" cy="990600"/>
            <a:chOff x="5328" y="96"/>
            <a:chExt cx="144" cy="624"/>
          </a:xfrm>
        </p:grpSpPr>
        <p:sp>
          <p:nvSpPr>
            <p:cNvPr id="3082" name="Oval 3"/>
            <p:cNvSpPr>
              <a:spLocks noChangeArrowheads="1"/>
            </p:cNvSpPr>
            <p:nvPr/>
          </p:nvSpPr>
          <p:spPr bwMode="auto">
            <a:xfrm>
              <a:off x="5328" y="96"/>
              <a:ext cx="144" cy="62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Oval 4"/>
            <p:cNvSpPr>
              <a:spLocks noChangeArrowheads="1"/>
            </p:cNvSpPr>
            <p:nvPr/>
          </p:nvSpPr>
          <p:spPr bwMode="auto">
            <a:xfrm>
              <a:off x="5328" y="192"/>
              <a:ext cx="96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Oval 5"/>
            <p:cNvSpPr>
              <a:spLocks noChangeArrowheads="1"/>
            </p:cNvSpPr>
            <p:nvPr/>
          </p:nvSpPr>
          <p:spPr bwMode="auto">
            <a:xfrm>
              <a:off x="5328" y="288"/>
              <a:ext cx="4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57200"/>
            <a:ext cx="990600" cy="457200"/>
            <a:chOff x="0" y="144"/>
            <a:chExt cx="624" cy="288"/>
          </a:xfrm>
        </p:grpSpPr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 rot="5400000">
              <a:off x="216" y="-24"/>
              <a:ext cx="192" cy="624"/>
            </a:xfrm>
            <a:prstGeom prst="can">
              <a:avLst>
                <a:gd name="adj" fmla="val 44311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 rot="5400000">
              <a:off x="448" y="224"/>
              <a:ext cx="207" cy="144"/>
            </a:xfrm>
            <a:prstGeom prst="can">
              <a:avLst>
                <a:gd name="adj" fmla="val 22222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 rot="5400000">
              <a:off x="456" y="264"/>
              <a:ext cx="288" cy="48"/>
            </a:xfrm>
            <a:prstGeom prst="can">
              <a:avLst>
                <a:gd name="adj" fmla="val 25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99FF66"/>
                </a:solidFill>
                <a:latin typeface="Calibri" panose="020F0502020204030204" pitchFamily="34" charset="0"/>
              </a:rPr>
              <a:t>CONTENT OBJECTIVE</a:t>
            </a:r>
            <a:endParaRPr lang="en-US" sz="4000" dirty="0">
              <a:solidFill>
                <a:srgbClr val="99FF66"/>
              </a:solidFill>
              <a:latin typeface="Calibri" panose="020F0502020204030204" pitchFamily="34" charset="0"/>
            </a:endParaRP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0" y="13716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rgbClr val="0099FF"/>
                </a:solidFill>
              </a:rPr>
              <a:t>        </a:t>
            </a:r>
            <a:r>
              <a:rPr lang="en-US" sz="4000" dirty="0">
                <a:solidFill>
                  <a:srgbClr val="00B0F0"/>
                </a:solidFill>
                <a:latin typeface="+mn-lt"/>
              </a:rPr>
              <a:t>express the arrangement of electrons in atoms through electron configurations and Lewis valence electron dot structures.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14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WHAT THE HECK DO I NEED TO BE ABLE TO DO?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48" y="1385455"/>
            <a:ext cx="1376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 can</a:t>
            </a:r>
            <a:endParaRPr lang="en-US" sz="4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4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 L 0.82083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038600" cy="114300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Groups</a:t>
            </a:r>
            <a:r>
              <a:rPr lang="en-US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- Review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5" name="Picture 2" descr="Periodic Table showing Gro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25908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>
                <a:latin typeface="Verdana" pitchFamily="34" charset="0"/>
              </a:rPr>
              <a:t>Each column is called a “group”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38800" y="3352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>
                <a:latin typeface="Verdana" pitchFamily="34" charset="0"/>
              </a:rPr>
              <a:t>Each element in a group has the same number of electrons in their outer orbital, also known as “shells”.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447800"/>
            <a:ext cx="3962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Group 1 = 1 electron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09600" y="2209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1981200"/>
            <a:ext cx="3962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Group 2 = 2 electrons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181100" y="24765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24400" y="762000"/>
            <a:ext cx="3962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Group 8 = 8 electrons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838700" y="15621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1752600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Except for He, it has 2 electrons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4953000" y="2743200"/>
            <a:ext cx="381000" cy="381000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5943600" y="1828800"/>
            <a:ext cx="381000" cy="381000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5334000"/>
            <a:ext cx="2895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The electrons in the outer shell are called “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valence</a:t>
            </a:r>
            <a:r>
              <a:rPr lang="en-US" sz="2400" b="1" dirty="0">
                <a:latin typeface="+mn-lt"/>
              </a:rPr>
              <a:t> electrons”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76600" y="2667000"/>
            <a:ext cx="175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CC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Structures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038600" cy="44958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en-US" smtClean="0"/>
              <a:t>Write the element symbol.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en-US" smtClean="0"/>
              <a:t>Carbon is in the 4</a:t>
            </a:r>
            <a:r>
              <a:rPr lang="en-US" baseline="30000" smtClean="0"/>
              <a:t>th</a:t>
            </a:r>
            <a:r>
              <a:rPr lang="en-US" smtClean="0"/>
              <a:t> group, so it has 4 valence electrons.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en-US" smtClean="0"/>
              <a:t>Starting at the right, draw 4 electrons, or dots, counter-clockwise around the element symbol.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152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52600" y="4343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526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382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Structures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152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52600" y="4343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526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382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0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8006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en-US" smtClean="0"/>
              <a:t>Check your work.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en-US" smtClean="0"/>
              <a:t>Using your periodic table, check that Carbon is in the 4</a:t>
            </a:r>
            <a:r>
              <a:rPr lang="en-US" baseline="30000" smtClean="0"/>
              <a:t>th</a:t>
            </a:r>
            <a:r>
              <a:rPr lang="en-US" smtClean="0"/>
              <a:t> group.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en-US" smtClean="0"/>
              <a:t>You should have 4 total electrons, or dots, drawn in for Carbon.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Structures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152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52600" y="4343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526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382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44196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On  your worksheet, try these elements on your own: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H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P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Ca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Ar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Cl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Structures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152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45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44196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On  your worksheet, try these elements on your own: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H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P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Ca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Ar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Cl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Structures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152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3200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52600" y="4343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526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382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72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44196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On  your worksheet, try these elements on your own: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H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P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Ca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Ar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Cl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Al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37338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Structures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152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526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44196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On  your worksheet, try these elements on your own: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H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P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Ca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Ar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Cl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Structures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152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3200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057400" y="4343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0574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38200" y="3200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20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44196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On  your worksheet, try these elements on your own: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H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P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Ca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Ar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Cl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Al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37338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4478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38200" y="37338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47800" y="4343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Structures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152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3200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52600" y="4343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0574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38200" y="3200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44196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On  your worksheet, try these elements on your own: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H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P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Ca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Ar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Cl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Al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37338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4478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38200" y="37338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Lewis Structures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971800"/>
            <a:ext cx="152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28800" y="26670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66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44196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On  your worksheet, try these elements on your own: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H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P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Ca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Ar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Cl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Al</a:t>
            </a:r>
          </a:p>
        </p:txBody>
      </p:sp>
      <p:sp>
        <p:nvSpPr>
          <p:cNvPr id="7" name="Oval 6"/>
          <p:cNvSpPr/>
          <p:nvPr/>
        </p:nvSpPr>
        <p:spPr>
          <a:xfrm>
            <a:off x="9144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00FF00"/>
                </a:solidFill>
                <a:latin typeface="+mn-lt"/>
              </a:rPr>
              <a:t>A.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Lewis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_________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electron dot structures show the symbol of an element and its number of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__________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electrons.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14600" y="1464964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Valence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92D050"/>
                </a:solidFill>
                <a:latin typeface="Ravie" pitchFamily="82" charset="0"/>
              </a:rPr>
              <a:t>Electron </a:t>
            </a:r>
            <a:r>
              <a:rPr lang="en-US" sz="4200" dirty="0" smtClean="0">
                <a:solidFill>
                  <a:srgbClr val="92D050"/>
                </a:solidFill>
                <a:latin typeface="Ravie" pitchFamily="82" charset="0"/>
              </a:rPr>
              <a:t>Configurations</a:t>
            </a:r>
            <a:endParaRPr lang="en-US" sz="4200" dirty="0">
              <a:solidFill>
                <a:srgbClr val="92D050"/>
              </a:solidFill>
              <a:latin typeface="Ravie" pitchFamily="82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75854" y="3899048"/>
            <a:ext cx="34774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VALENCE 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86667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73025"/>
          <a:ext cx="8686800" cy="671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5" imgW="7543800" imgH="5829300" progId="AcroExch.Document.7">
                  <p:embed/>
                </p:oleObj>
              </mc:Choice>
              <mc:Fallback>
                <p:oleObj name="Acrobat Document" r:id="rId5" imgW="7543800" imgH="58293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3025"/>
                        <a:ext cx="8686800" cy="671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00FF00"/>
                </a:solidFill>
                <a:latin typeface="+mn-lt"/>
              </a:rPr>
              <a:t>1.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_________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electrons are those electrons in the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_____________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energy level of an atom.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28449" y="1464964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Valence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92D050"/>
                </a:solidFill>
                <a:latin typeface="Ravie" pitchFamily="82" charset="0"/>
              </a:rPr>
              <a:t>Electron </a:t>
            </a:r>
            <a:r>
              <a:rPr lang="en-US" sz="4200" dirty="0" smtClean="0">
                <a:solidFill>
                  <a:srgbClr val="92D050"/>
                </a:solidFill>
                <a:latin typeface="Ravie" pitchFamily="82" charset="0"/>
              </a:rPr>
              <a:t>Configurations</a:t>
            </a:r>
            <a:endParaRPr lang="en-US" sz="4200" dirty="0">
              <a:solidFill>
                <a:srgbClr val="92D050"/>
              </a:solidFill>
              <a:latin typeface="Ravie" pitchFamily="82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591" y="3151748"/>
            <a:ext cx="5015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outermost 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61549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00FF00"/>
                </a:solidFill>
                <a:latin typeface="+mn-lt"/>
              </a:rPr>
              <a:t>2.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_________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electrons are integral in determining how the atom will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_____________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react with other atoms.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28449" y="1464964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Valence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92D050"/>
                </a:solidFill>
                <a:latin typeface="Ravie" pitchFamily="82" charset="0"/>
              </a:rPr>
              <a:t>Electron </a:t>
            </a:r>
            <a:r>
              <a:rPr lang="en-US" sz="4200" dirty="0" smtClean="0">
                <a:solidFill>
                  <a:srgbClr val="92D050"/>
                </a:solidFill>
                <a:latin typeface="Ravie" pitchFamily="82" charset="0"/>
              </a:rPr>
              <a:t>Configurations</a:t>
            </a:r>
            <a:endParaRPr lang="en-US" sz="4200" dirty="0">
              <a:solidFill>
                <a:srgbClr val="92D050"/>
              </a:solidFill>
              <a:latin typeface="Ravie" pitchFamily="82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38734" y="3048000"/>
            <a:ext cx="5015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chemically 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46669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8197" y="967264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00FF00"/>
                </a:solidFill>
                <a:latin typeface="+mn-lt"/>
              </a:rPr>
              <a:t>B.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Use the following steps to draw a Lewis valence electron dot structure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.</a:t>
            </a:r>
          </a:p>
          <a:p>
            <a:endParaRPr lang="en-US" sz="5400" dirty="0">
              <a:solidFill>
                <a:srgbClr val="00FF00"/>
              </a:solidFill>
              <a:latin typeface="+mn-lt"/>
            </a:endParaRPr>
          </a:p>
          <a:p>
            <a:r>
              <a:rPr lang="en-US" sz="5400" dirty="0">
                <a:solidFill>
                  <a:srgbClr val="00FF00"/>
                </a:solidFill>
                <a:latin typeface="+mn-lt"/>
              </a:rPr>
              <a:t>1. Write the element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________.</a:t>
            </a:r>
            <a:endParaRPr lang="en-US" sz="54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900382" y="4237798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symbol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92D050"/>
                </a:solidFill>
                <a:latin typeface="Ravie" pitchFamily="82" charset="0"/>
              </a:rPr>
              <a:t>Electron </a:t>
            </a:r>
            <a:r>
              <a:rPr lang="en-US" sz="4200" dirty="0" smtClean="0">
                <a:solidFill>
                  <a:srgbClr val="92D050"/>
                </a:solidFill>
                <a:latin typeface="Ravie" pitchFamily="82" charset="0"/>
              </a:rPr>
              <a:t>Configurations</a:t>
            </a:r>
            <a:endParaRPr lang="en-US" sz="4200" dirty="0">
              <a:solidFill>
                <a:srgbClr val="92D050"/>
              </a:solidFill>
              <a:latin typeface="Ravie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0377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8197" y="96726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00FF00"/>
                </a:solidFill>
                <a:latin typeface="+mn-lt"/>
              </a:rPr>
              <a:t>B.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Use the following steps to draw a Lewis valence electron dot structure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.</a:t>
            </a:r>
          </a:p>
          <a:p>
            <a:endParaRPr lang="en-US" sz="5400" dirty="0">
              <a:solidFill>
                <a:srgbClr val="00FF00"/>
              </a:solidFill>
              <a:latin typeface="+mn-lt"/>
            </a:endParaRPr>
          </a:p>
          <a:p>
            <a:r>
              <a:rPr lang="en-US" sz="5400" dirty="0">
                <a:solidFill>
                  <a:srgbClr val="00FF00"/>
                </a:solidFill>
                <a:latin typeface="+mn-lt"/>
              </a:rPr>
              <a:t>2. Determine the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number for the element.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876800" y="4237798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group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92D050"/>
                </a:solidFill>
                <a:latin typeface="Ravie" pitchFamily="82" charset="0"/>
              </a:rPr>
              <a:t>Electron </a:t>
            </a:r>
            <a:r>
              <a:rPr lang="en-US" sz="4200" dirty="0" smtClean="0">
                <a:solidFill>
                  <a:srgbClr val="92D050"/>
                </a:solidFill>
                <a:latin typeface="Ravie" pitchFamily="82" charset="0"/>
              </a:rPr>
              <a:t>Configurations</a:t>
            </a:r>
            <a:endParaRPr lang="en-US" sz="4200" dirty="0">
              <a:solidFill>
                <a:srgbClr val="92D050"/>
              </a:solidFill>
              <a:latin typeface="Ravie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63412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8197" y="967264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00FF00"/>
                </a:solidFill>
                <a:latin typeface="+mn-lt"/>
              </a:rPr>
              <a:t>B.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Use the following steps to draw a Lewis valence electron dot structure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.</a:t>
            </a:r>
          </a:p>
          <a:p>
            <a:endParaRPr lang="en-US" sz="5400" dirty="0">
              <a:solidFill>
                <a:srgbClr val="00FF00"/>
              </a:solidFill>
              <a:latin typeface="+mn-lt"/>
            </a:endParaRPr>
          </a:p>
          <a:p>
            <a:r>
              <a:rPr lang="en-US" sz="5400" dirty="0">
                <a:solidFill>
                  <a:srgbClr val="00FF00"/>
                </a:solidFill>
                <a:latin typeface="+mn-lt"/>
              </a:rPr>
              <a:t>a. The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number indicates the number of 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__________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electrons.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28800" y="4237798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group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92D050"/>
                </a:solidFill>
                <a:latin typeface="Ravie" pitchFamily="82" charset="0"/>
              </a:rPr>
              <a:t>Electron </a:t>
            </a:r>
            <a:r>
              <a:rPr lang="en-US" sz="4200" dirty="0" smtClean="0">
                <a:solidFill>
                  <a:srgbClr val="92D050"/>
                </a:solidFill>
                <a:latin typeface="Ravie" pitchFamily="82" charset="0"/>
              </a:rPr>
              <a:t>Configurations</a:t>
            </a:r>
            <a:endParaRPr lang="en-US" sz="4200" dirty="0">
              <a:solidFill>
                <a:srgbClr val="92D050"/>
              </a:solidFill>
              <a:latin typeface="Ravie" pitchFamily="82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7931" y="5934670"/>
            <a:ext cx="34774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VALENCE 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63412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8197" y="967264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00FF00"/>
                </a:solidFill>
                <a:latin typeface="+mn-lt"/>
              </a:rPr>
              <a:t>B. </a:t>
            </a:r>
            <a:r>
              <a:rPr lang="en-US" sz="5400" dirty="0">
                <a:solidFill>
                  <a:srgbClr val="00FF00"/>
                </a:solidFill>
                <a:latin typeface="+mn-lt"/>
              </a:rPr>
              <a:t>Use the following steps to draw a Lewis valence electron dot structure</a:t>
            </a:r>
            <a:r>
              <a:rPr lang="en-US" sz="5400" dirty="0" smtClean="0">
                <a:solidFill>
                  <a:srgbClr val="00FF00"/>
                </a:solidFill>
                <a:latin typeface="+mn-lt"/>
              </a:rPr>
              <a:t>.</a:t>
            </a:r>
          </a:p>
          <a:p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3</a:t>
            </a:r>
            <a:r>
              <a:rPr lang="en-US" sz="4400" dirty="0">
                <a:solidFill>
                  <a:srgbClr val="00FF00"/>
                </a:solidFill>
                <a:latin typeface="+mj-lt"/>
              </a:rPr>
              <a:t>. Start on the </a:t>
            </a:r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_________ </a:t>
            </a:r>
            <a:r>
              <a:rPr lang="en-US" sz="4400" dirty="0">
                <a:solidFill>
                  <a:srgbClr val="00FF00"/>
                </a:solidFill>
                <a:latin typeface="+mj-lt"/>
              </a:rPr>
              <a:t>of your element symbol and, moving counter-clockwise, put a ______ every 90° until the number of valence electrons present in the atom is achieved.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429000" y="335280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right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92D050"/>
                </a:solidFill>
                <a:latin typeface="Ravie" pitchFamily="82" charset="0"/>
              </a:rPr>
              <a:t>Electron </a:t>
            </a:r>
            <a:r>
              <a:rPr lang="en-US" sz="4200" dirty="0" smtClean="0">
                <a:solidFill>
                  <a:srgbClr val="92D050"/>
                </a:solidFill>
                <a:latin typeface="Ravie" pitchFamily="82" charset="0"/>
              </a:rPr>
              <a:t>Configurations</a:t>
            </a:r>
            <a:endParaRPr lang="en-US" sz="4200" dirty="0">
              <a:solidFill>
                <a:srgbClr val="92D050"/>
              </a:solidFill>
              <a:latin typeface="Ravie" pitchFamily="82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16927" y="4599296"/>
            <a:ext cx="17387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latin typeface="Felix Titling" pitchFamily="82" charset="0"/>
              </a:rPr>
              <a:t>dot</a:t>
            </a:r>
            <a:endParaRPr lang="en-US" sz="5400" dirty="0">
              <a:solidFill>
                <a:srgbClr val="FF0000"/>
              </a:solidFill>
              <a:latin typeface="Felix Titling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54658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ash Mouth-All Star 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eriodic Table showing Gro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" y="152400"/>
            <a:ext cx="8763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530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Groups - Review</vt:lpstr>
      <vt:lpstr>Lewis Structures</vt:lpstr>
      <vt:lpstr>Lewis Structures</vt:lpstr>
      <vt:lpstr>Lewis Structures</vt:lpstr>
      <vt:lpstr>Lewis Structures</vt:lpstr>
      <vt:lpstr>Lewis Structures</vt:lpstr>
      <vt:lpstr>Lewis Structures</vt:lpstr>
      <vt:lpstr>Lewis Structures</vt:lpstr>
      <vt:lpstr>Lewis Structures</vt:lpstr>
      <vt:lpstr>Lewis Structures</vt:lpstr>
      <vt:lpstr>PowerPoint Presentation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e139310</cp:lastModifiedBy>
  <cp:revision>67</cp:revision>
  <dcterms:created xsi:type="dcterms:W3CDTF">2008-11-13T01:45:55Z</dcterms:created>
  <dcterms:modified xsi:type="dcterms:W3CDTF">2017-10-03T14:56:43Z</dcterms:modified>
</cp:coreProperties>
</file>