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78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C187-2029-481F-9256-8AD0174454C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8E03-D508-48B0-82E0-8AED141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8458200" y="152400"/>
            <a:ext cx="228600" cy="990600"/>
            <a:chOff x="5328" y="96"/>
            <a:chExt cx="144" cy="624"/>
          </a:xfrm>
        </p:grpSpPr>
        <p:sp>
          <p:nvSpPr>
            <p:cNvPr id="3082" name="Oval 3"/>
            <p:cNvSpPr>
              <a:spLocks noChangeArrowheads="1"/>
            </p:cNvSpPr>
            <p:nvPr/>
          </p:nvSpPr>
          <p:spPr bwMode="auto">
            <a:xfrm>
              <a:off x="5328" y="96"/>
              <a:ext cx="144" cy="62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4"/>
            <p:cNvSpPr>
              <a:spLocks noChangeArrowheads="1"/>
            </p:cNvSpPr>
            <p:nvPr/>
          </p:nvSpPr>
          <p:spPr bwMode="auto">
            <a:xfrm>
              <a:off x="5328" y="192"/>
              <a:ext cx="96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5"/>
            <p:cNvSpPr>
              <a:spLocks noChangeArrowheads="1"/>
            </p:cNvSpPr>
            <p:nvPr/>
          </p:nvSpPr>
          <p:spPr bwMode="auto">
            <a:xfrm>
              <a:off x="5328" y="288"/>
              <a:ext cx="4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57200"/>
            <a:ext cx="990600" cy="457200"/>
            <a:chOff x="0" y="144"/>
            <a:chExt cx="624" cy="288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5400000">
              <a:off x="216" y="-24"/>
              <a:ext cx="192" cy="624"/>
            </a:xfrm>
            <a:prstGeom prst="can">
              <a:avLst>
                <a:gd name="adj" fmla="val 44311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>
              <a:off x="448" y="224"/>
              <a:ext cx="207" cy="144"/>
            </a:xfrm>
            <a:prstGeom prst="can">
              <a:avLst>
                <a:gd name="adj" fmla="val 2222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5400000">
              <a:off x="456" y="264"/>
              <a:ext cx="288" cy="48"/>
            </a:xfrm>
            <a:prstGeom prst="can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FF66"/>
                </a:solidFill>
                <a:latin typeface="Calibri" panose="020F0502020204030204" pitchFamily="34" charset="0"/>
              </a:rPr>
              <a:t>CONTENT OBJECTIVE</a:t>
            </a:r>
            <a:endParaRPr lang="en-US" sz="4000" dirty="0">
              <a:solidFill>
                <a:srgbClr val="99FF66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99FF"/>
                </a:solidFill>
              </a:rPr>
              <a:t>          </a:t>
            </a:r>
            <a:r>
              <a:rPr lang="en-US" sz="4000" dirty="0">
                <a:solidFill>
                  <a:srgbClr val="00B0F0"/>
                </a:solidFill>
              </a:rPr>
              <a:t>express the arrangement of electrons in atoms through electron configurations.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THE HECK DO I NEED TO BE ABLE TO DO?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48" y="1385455"/>
            <a:ext cx="1376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 can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6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 L 0.82083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94869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3. ________ rule states that orbitals of equal energy are each occupied by one electron before any orbital is occupied by a second electron, and all electrons in singly occupied orbitals have the same spin.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3086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Felix Titling" pitchFamily="82" charset="0"/>
              </a:rPr>
              <a:t>Hund’s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1. The ____________ ______________ principle states that it is impossible to determine simultaneously both the position and the velocity of an electron or any other particle.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Heisenberg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22860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Uncertainty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1. The ______ ___________ principle states that no two electrons can have the same set of four quantum numbers.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Felix Titling" pitchFamily="82" charset="0"/>
              </a:rPr>
              <a:t>pauli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13716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exclusion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a. The __________ quantum number (n), indicates the main energy level.  Values of n are positive integers 1, 2, 3, and so on.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principal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b. The ___________ _____________ quantum number (</a:t>
            </a:r>
            <a:r>
              <a:rPr lang="en-US" sz="5400" dirty="0" smtClean="0">
                <a:solidFill>
                  <a:srgbClr val="00FF00"/>
                </a:solidFill>
                <a:latin typeface="Script MT Bold" pitchFamily="66" charset="0"/>
              </a:rPr>
              <a:t>l</a:t>
            </a: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) indicates the shape of the orbital.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angular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22860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momentum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19400" y="1524000"/>
          <a:ext cx="3891915" cy="4572000"/>
        </p:xfrm>
        <a:graphic>
          <a:graphicData uri="http://schemas.openxmlformats.org/drawingml/2006/table">
            <a:tbl>
              <a:tblPr/>
              <a:tblGrid>
                <a:gridCol w="1402056"/>
                <a:gridCol w="2489859"/>
              </a:tblGrid>
              <a:tr h="727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5000" dirty="0">
                          <a:solidFill>
                            <a:srgbClr val="92D050"/>
                          </a:solidFill>
                          <a:latin typeface="Script MT Bold"/>
                          <a:ea typeface="Times New Roman"/>
                        </a:rPr>
                        <a:t>l</a:t>
                      </a: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Orbital Type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endParaRPr lang="en-US" sz="50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s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50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p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n-US" sz="50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d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en-US" sz="500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>
                          <a:solidFill>
                            <a:srgbClr val="92D050"/>
                          </a:solidFill>
                          <a:latin typeface="Calibri"/>
                          <a:ea typeface="Times New Roman"/>
                        </a:rPr>
                        <a:t>f</a:t>
                      </a:r>
                      <a:endParaRPr lang="en-US" sz="5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c. The ____________ quantum number (m</a:t>
            </a:r>
            <a:r>
              <a:rPr lang="en-US" sz="5400" baseline="-25000" dirty="0" smtClean="0">
                <a:solidFill>
                  <a:srgbClr val="00FF00"/>
                </a:solidFill>
                <a:latin typeface="Script MT Bold" pitchFamily="66" charset="0"/>
              </a:rPr>
              <a:t>l</a:t>
            </a: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) indicates the orientation of an orbital around the nucleus.  Can have a value of –</a:t>
            </a:r>
            <a:r>
              <a:rPr lang="en-US" sz="5400" dirty="0" smtClean="0">
                <a:solidFill>
                  <a:srgbClr val="00FF00"/>
                </a:solidFill>
                <a:latin typeface="Script MT Bold" pitchFamily="66" charset="0"/>
              </a:rPr>
              <a:t>l</a:t>
            </a: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 through zero to +</a:t>
            </a:r>
            <a:r>
              <a:rPr lang="en-US" sz="5400" dirty="0" smtClean="0">
                <a:solidFill>
                  <a:srgbClr val="00FF00"/>
                </a:solidFill>
                <a:latin typeface="Script MT Bold" pitchFamily="66" charset="0"/>
              </a:rPr>
              <a:t>l</a:t>
            </a: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magnetic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d. The _____ quantum number (m</a:t>
            </a:r>
            <a:r>
              <a:rPr lang="en-US" sz="5400" baseline="-25000" dirty="0" smtClean="0">
                <a:solidFill>
                  <a:srgbClr val="00FF00"/>
                </a:solidFill>
                <a:latin typeface="Garamond" pitchFamily="18" charset="0"/>
              </a:rPr>
              <a:t>s</a:t>
            </a: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) has only two possible values, + ½ and – ½ , because only two electrons can exist in the same orbital and indicates one of the two fundamental spin states.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spin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00FF00"/>
                </a:solidFill>
                <a:latin typeface="Garamond" pitchFamily="18" charset="0"/>
              </a:rPr>
              <a:t>2. The ________ principle states that an electron will occupy the lowest-energy orbital that can receive it. </a:t>
            </a:r>
            <a:endParaRPr lang="en-US" sz="5400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Felix Titling" pitchFamily="82" charset="0"/>
              </a:rPr>
              <a:t>aufbau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92D050"/>
                </a:solidFill>
                <a:latin typeface="Ravie" pitchFamily="82" charset="0"/>
              </a:rPr>
              <a:t>Electron Orbitals</a:t>
            </a: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297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e139310</cp:lastModifiedBy>
  <cp:revision>13</cp:revision>
  <dcterms:created xsi:type="dcterms:W3CDTF">2011-09-29T04:22:20Z</dcterms:created>
  <dcterms:modified xsi:type="dcterms:W3CDTF">2017-10-03T14:54:26Z</dcterms:modified>
</cp:coreProperties>
</file>