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459B22-F686-47B7-A9BC-2C777609F347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6E691-6D38-45E5-8C8A-54D0854A1D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Trends Free Response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Good, The Bad, and The Ugly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Step 1 (Identify)</a:t>
            </a:r>
          </a:p>
          <a:p>
            <a:pPr lvl="1"/>
            <a:r>
              <a:rPr lang="en-US" dirty="0" smtClean="0"/>
              <a:t>Cl (n=3), Cl</a:t>
            </a:r>
            <a:r>
              <a:rPr lang="en-US" baseline="30000" dirty="0" smtClean="0"/>
              <a:t>-</a:t>
            </a:r>
            <a:r>
              <a:rPr lang="en-US" dirty="0" smtClean="0"/>
              <a:t> (n=3)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2 (Strategy)</a:t>
            </a:r>
          </a:p>
          <a:p>
            <a:pPr lvl="1"/>
            <a:r>
              <a:rPr lang="en-US" dirty="0" smtClean="0"/>
              <a:t>Same energy levels -&gt; </a:t>
            </a:r>
            <a:r>
              <a:rPr lang="en-US" b="1" dirty="0" smtClean="0"/>
              <a:t>atom and its </a:t>
            </a:r>
            <a:r>
              <a:rPr lang="en-US" dirty="0" smtClean="0"/>
              <a:t>ion -&gt; Justify with p</a:t>
            </a:r>
            <a:r>
              <a:rPr lang="en-US" baseline="30000" dirty="0" smtClean="0"/>
              <a:t>+</a:t>
            </a:r>
            <a:r>
              <a:rPr lang="en-US" dirty="0" smtClean="0"/>
              <a:t>/e</a:t>
            </a:r>
            <a:r>
              <a:rPr lang="en-US" baseline="30000" dirty="0" smtClean="0"/>
              <a:t>-</a:t>
            </a:r>
            <a:r>
              <a:rPr lang="en-US" dirty="0" smtClean="0"/>
              <a:t> ration and e</a:t>
            </a:r>
            <a:r>
              <a:rPr lang="en-US" baseline="30000" dirty="0" smtClean="0"/>
              <a:t>-</a:t>
            </a:r>
            <a:r>
              <a:rPr lang="en-US" dirty="0" smtClean="0"/>
              <a:t>/e</a:t>
            </a:r>
            <a:r>
              <a:rPr lang="en-US" baseline="30000" dirty="0" smtClean="0"/>
              <a:t>-</a:t>
            </a:r>
            <a:r>
              <a:rPr lang="en-US" dirty="0" smtClean="0"/>
              <a:t> repulsion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3 (Answer)</a:t>
            </a:r>
          </a:p>
          <a:p>
            <a:pPr lvl="1"/>
            <a:r>
              <a:rPr lang="en-US" dirty="0"/>
              <a:t>Cl has one less e</a:t>
            </a:r>
            <a:r>
              <a:rPr lang="en-US" baseline="30000" dirty="0"/>
              <a:t>−</a:t>
            </a:r>
            <a:r>
              <a:rPr lang="en-US" dirty="0"/>
              <a:t> than Cl</a:t>
            </a:r>
            <a:r>
              <a:rPr lang="en-US" baseline="30000" dirty="0"/>
              <a:t>−</a:t>
            </a:r>
            <a:r>
              <a:rPr lang="en-US" dirty="0"/>
              <a:t> </a:t>
            </a:r>
            <a:r>
              <a:rPr lang="en-US" dirty="0" smtClean="0"/>
              <a:t>→ less </a:t>
            </a:r>
            <a:r>
              <a:rPr lang="en-US" dirty="0"/>
              <a:t>e</a:t>
            </a:r>
            <a:r>
              <a:rPr lang="en-US" baseline="30000" dirty="0" smtClean="0"/>
              <a:t>−</a:t>
            </a:r>
            <a:r>
              <a:rPr lang="en-US" dirty="0" smtClean="0"/>
              <a:t>/</a:t>
            </a:r>
            <a:r>
              <a:rPr lang="en-US" dirty="0"/>
              <a:t>e</a:t>
            </a:r>
            <a:r>
              <a:rPr lang="en-US" baseline="30000" dirty="0"/>
              <a:t>−</a:t>
            </a:r>
            <a:r>
              <a:rPr lang="en-US" dirty="0"/>
              <a:t> repulsion (or greater p</a:t>
            </a:r>
            <a:r>
              <a:rPr lang="en-US" baseline="30000" dirty="0"/>
              <a:t>+</a:t>
            </a:r>
            <a:r>
              <a:rPr lang="en-US" dirty="0"/>
              <a:t>/e</a:t>
            </a:r>
            <a:r>
              <a:rPr lang="en-US" baseline="30000" dirty="0"/>
              <a:t>−</a:t>
            </a:r>
            <a:r>
              <a:rPr lang="en-US" dirty="0"/>
              <a:t> ratio) → valence electrons are more attracted to nucleus →smaller radius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Example #3: A chlorine atom is smaller than a chlorine 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 – Version 1 (2 points)</a:t>
            </a:r>
          </a:p>
          <a:p>
            <a:endParaRPr lang="en-US" dirty="0"/>
          </a:p>
          <a:p>
            <a:r>
              <a:rPr lang="en-US" dirty="0"/>
              <a:t>Cl is smaller than Cl</a:t>
            </a:r>
            <a:r>
              <a:rPr lang="en-US" baseline="30000" dirty="0"/>
              <a:t>−</a:t>
            </a:r>
            <a:r>
              <a:rPr lang="en-US" dirty="0"/>
              <a:t>, because both species have the same number of protons, but the Cl</a:t>
            </a:r>
            <a:r>
              <a:rPr lang="en-US" baseline="30000" dirty="0"/>
              <a:t>−</a:t>
            </a:r>
            <a:r>
              <a:rPr lang="en-US" dirty="0"/>
              <a:t> ion has one more electron, so the greater e− /e− repulsion increases the radius of the 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#3: A chlorine atom is smaller than a chlorine 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 – Version 2 (2 points)</a:t>
            </a:r>
          </a:p>
          <a:p>
            <a:endParaRPr lang="en-US" dirty="0"/>
          </a:p>
          <a:p>
            <a:r>
              <a:rPr lang="en-US" dirty="0"/>
              <a:t>A chlorine atom is smaller than its ion, because the neutral atom has a p+/e− ratio of 17:17, whereas the ion has a ratio of 17 p+: 18 e−, thus the electrons in the neutral atom are more tightly held and closer to the nucleus.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#3: A chlorine atom is smaller than a chlorine 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Ugly </a:t>
            </a:r>
            <a:r>
              <a:rPr lang="en-US" smtClean="0"/>
              <a:t>– (0 </a:t>
            </a:r>
            <a:r>
              <a:rPr lang="en-US" dirty="0" smtClean="0"/>
              <a:t>points)</a:t>
            </a:r>
          </a:p>
          <a:p>
            <a:endParaRPr lang="en-US" dirty="0"/>
          </a:p>
          <a:p>
            <a:r>
              <a:rPr lang="en-US" dirty="0"/>
              <a:t>Cl is smaller than Cl</a:t>
            </a:r>
            <a:r>
              <a:rPr lang="en-US" baseline="30000" dirty="0"/>
              <a:t>−</a:t>
            </a:r>
            <a:r>
              <a:rPr lang="en-US" dirty="0"/>
              <a:t>, because negatively charged ions are always larger than their </a:t>
            </a:r>
            <a:r>
              <a:rPr lang="en-US" dirty="0" smtClean="0"/>
              <a:t>neutral </a:t>
            </a:r>
            <a:r>
              <a:rPr lang="en-US" dirty="0"/>
              <a:t>atom.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#3: A chlorine atom is smaller than a chlorine 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Step 1 (Identify)</a:t>
            </a:r>
          </a:p>
          <a:p>
            <a:pPr lvl="1"/>
            <a:r>
              <a:rPr lang="en-US" dirty="0" smtClean="0"/>
              <a:t>Na (n=3), Ge (n=4)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2 (Strategy)</a:t>
            </a:r>
          </a:p>
          <a:p>
            <a:pPr lvl="1"/>
            <a:r>
              <a:rPr lang="en-US" dirty="0" smtClean="0"/>
              <a:t>Different energy levels -&gt; Justify with distance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3 (Answer)</a:t>
            </a:r>
          </a:p>
          <a:p>
            <a:pPr lvl="1"/>
            <a:r>
              <a:rPr lang="en-US" dirty="0" smtClean="0"/>
              <a:t>Increased distance -&gt; larger atomic radius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#1: </a:t>
            </a:r>
            <a:r>
              <a:rPr lang="en-US" dirty="0"/>
              <a:t>Germanium has a larger atomic radius than sodium.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0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The Good (2 points):</a:t>
            </a:r>
          </a:p>
          <a:p>
            <a:endParaRPr lang="en-US" dirty="0"/>
          </a:p>
          <a:p>
            <a:r>
              <a:rPr lang="en-US" dirty="0" smtClean="0"/>
              <a:t>Ge has a larger atomic radius than Na because Ge’s </a:t>
            </a:r>
            <a:r>
              <a:rPr lang="en-US" b="1" dirty="0" smtClean="0"/>
              <a:t>valence electrons </a:t>
            </a:r>
            <a:r>
              <a:rPr lang="en-US" dirty="0" smtClean="0"/>
              <a:t>are found at a </a:t>
            </a:r>
            <a:r>
              <a:rPr lang="en-US" b="1" dirty="0" smtClean="0"/>
              <a:t>higher principal energy level</a:t>
            </a:r>
            <a:r>
              <a:rPr lang="en-US" dirty="0" smtClean="0"/>
              <a:t> than Na’s (</a:t>
            </a:r>
            <a:r>
              <a:rPr lang="en-US" b="1" dirty="0" smtClean="0"/>
              <a:t>n=4 vs n=3</a:t>
            </a:r>
            <a:r>
              <a:rPr lang="en-US" dirty="0" smtClean="0"/>
              <a:t>), thus Ge’s valence electrons are </a:t>
            </a:r>
            <a:r>
              <a:rPr lang="en-US" b="1" dirty="0" smtClean="0"/>
              <a:t>farther away </a:t>
            </a:r>
            <a:r>
              <a:rPr lang="en-US" dirty="0" smtClean="0"/>
              <a:t>from the nucleus.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#1: </a:t>
            </a:r>
            <a:r>
              <a:rPr lang="en-US" dirty="0"/>
              <a:t>Germanium has a larger atomic radius than sodium.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The Ugly (0 points):</a:t>
            </a:r>
          </a:p>
          <a:p>
            <a:endParaRPr lang="en-US" dirty="0"/>
          </a:p>
          <a:p>
            <a:r>
              <a:rPr lang="en-US" dirty="0" smtClean="0"/>
              <a:t>Germanium has a larger atomic radius than sodium because atomic radius gets bigger as your go down a group on the periodic table.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#1: </a:t>
            </a:r>
            <a:r>
              <a:rPr lang="en-US" dirty="0"/>
              <a:t>Germanium has a larger atomic radius than sodium.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 1 (Identify)</a:t>
            </a:r>
          </a:p>
          <a:p>
            <a:pPr lvl="1"/>
            <a:r>
              <a:rPr lang="en-US" dirty="0" smtClean="0"/>
              <a:t>Na (n=3), </a:t>
            </a:r>
            <a:r>
              <a:rPr lang="en-US" dirty="0" smtClean="0"/>
              <a:t>Al</a:t>
            </a:r>
            <a:r>
              <a:rPr lang="en-US" dirty="0" smtClean="0"/>
              <a:t> </a:t>
            </a:r>
            <a:r>
              <a:rPr lang="en-US" dirty="0" smtClean="0"/>
              <a:t>(n=3)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2 (Strategy)</a:t>
            </a:r>
          </a:p>
          <a:p>
            <a:pPr lvl="1"/>
            <a:r>
              <a:rPr lang="en-US" dirty="0" smtClean="0"/>
              <a:t>Same energy levels -&gt; Justify with effective core charge – Na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eff</a:t>
            </a:r>
            <a:r>
              <a:rPr lang="en-US" dirty="0" smtClean="0"/>
              <a:t> = +1), Al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eff</a:t>
            </a:r>
            <a:r>
              <a:rPr lang="en-US" dirty="0" smtClean="0"/>
              <a:t> = +3)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3 (Answer)</a:t>
            </a:r>
          </a:p>
          <a:p>
            <a:pPr lvl="1"/>
            <a:r>
              <a:rPr lang="en-US" dirty="0" err="1"/>
              <a:t>Z</a:t>
            </a:r>
            <a:r>
              <a:rPr lang="en-US" baseline="-25000" dirty="0" err="1"/>
              <a:t>eff</a:t>
            </a:r>
            <a:r>
              <a:rPr lang="en-US" dirty="0"/>
              <a:t>(Al) &gt; </a:t>
            </a:r>
            <a:r>
              <a:rPr lang="en-US" dirty="0" err="1"/>
              <a:t>Z</a:t>
            </a:r>
            <a:r>
              <a:rPr lang="en-US" baseline="-25000" dirty="0" err="1"/>
              <a:t>eff</a:t>
            </a:r>
            <a:r>
              <a:rPr lang="en-US" dirty="0"/>
              <a:t>(Na) → Al’s e</a:t>
            </a:r>
            <a:r>
              <a:rPr lang="en-US" baseline="30000" dirty="0"/>
              <a:t>−</a:t>
            </a:r>
            <a:r>
              <a:rPr lang="en-US" dirty="0"/>
              <a:t>s more attracted →more energy needed to remove e</a:t>
            </a:r>
            <a:r>
              <a:rPr lang="en-US" baseline="30000" dirty="0"/>
              <a:t>−</a:t>
            </a:r>
            <a:r>
              <a:rPr lang="en-US" dirty="0"/>
              <a:t> from Al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93192" lvl="1" indent="0" algn="ctr">
              <a:buNone/>
            </a:pPr>
            <a:r>
              <a:rPr lang="en-US" dirty="0" smtClean="0"/>
              <a:t>(</a:t>
            </a:r>
            <a:r>
              <a:rPr lang="en-US" b="1" dirty="0"/>
              <a:t>Watch out! Ionization energy question… do I need to worry about exceptions?)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#2: The first ionization energy of aluminum is higher than that of sodium.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0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r>
              <a:rPr lang="en-US" dirty="0" smtClean="0"/>
              <a:t>The Good - Version 1 (2 points):</a:t>
            </a:r>
          </a:p>
          <a:p>
            <a:endParaRPr lang="en-US" dirty="0"/>
          </a:p>
          <a:p>
            <a:r>
              <a:rPr lang="en-US" dirty="0"/>
              <a:t>Al has a higher IE</a:t>
            </a:r>
            <a:r>
              <a:rPr lang="en-US" baseline="-25000" dirty="0"/>
              <a:t>1</a:t>
            </a:r>
            <a:r>
              <a:rPr lang="en-US" dirty="0"/>
              <a:t> than Na. The </a:t>
            </a:r>
            <a:r>
              <a:rPr lang="en-US" b="1" dirty="0"/>
              <a:t>valence electrons</a:t>
            </a:r>
            <a:r>
              <a:rPr lang="en-US" dirty="0"/>
              <a:t> of Al and Na </a:t>
            </a:r>
            <a:r>
              <a:rPr lang="en-US" baseline="30000" dirty="0"/>
              <a:t> </a:t>
            </a:r>
            <a:r>
              <a:rPr lang="en-US" dirty="0"/>
              <a:t>are both in the </a:t>
            </a:r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principle energy level</a:t>
            </a:r>
            <a:r>
              <a:rPr lang="en-US" dirty="0"/>
              <a:t>, but because Al has </a:t>
            </a:r>
            <a:r>
              <a:rPr lang="en-US" b="1" dirty="0"/>
              <a:t>more protons </a:t>
            </a:r>
            <a:r>
              <a:rPr lang="en-US" dirty="0"/>
              <a:t>than Na, its valence electrons will experience a </a:t>
            </a:r>
            <a:r>
              <a:rPr lang="en-US" b="1" dirty="0"/>
              <a:t>stronger nuclear attractive force</a:t>
            </a:r>
            <a:r>
              <a:rPr lang="en-US" dirty="0"/>
              <a:t>, and therefore will require </a:t>
            </a:r>
            <a:r>
              <a:rPr lang="en-US" b="1" dirty="0"/>
              <a:t>more energy to remove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#2: The first ionization energy of aluminum is higher than that of sodium.</a:t>
            </a:r>
          </a:p>
        </p:txBody>
      </p:sp>
    </p:spTree>
    <p:extLst>
      <p:ext uri="{BB962C8B-B14F-4D97-AF65-F5344CB8AC3E}">
        <p14:creationId xmlns:p14="http://schemas.microsoft.com/office/powerpoint/2010/main" val="35176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r>
              <a:rPr lang="en-US" dirty="0" smtClean="0"/>
              <a:t>The Good - Version 2 (2 points):</a:t>
            </a:r>
          </a:p>
          <a:p>
            <a:endParaRPr lang="en-US" dirty="0"/>
          </a:p>
          <a:p>
            <a:r>
              <a:rPr lang="en-US" dirty="0"/>
              <a:t>Al has a higher IE</a:t>
            </a:r>
            <a:r>
              <a:rPr lang="en-US" baseline="-25000" dirty="0"/>
              <a:t>1</a:t>
            </a:r>
            <a:r>
              <a:rPr lang="en-US" dirty="0"/>
              <a:t> than Na. Both elements have </a:t>
            </a:r>
            <a:r>
              <a:rPr lang="en-US" b="1" dirty="0"/>
              <a:t>valence electrons at n = 3</a:t>
            </a:r>
            <a:r>
              <a:rPr lang="en-US" dirty="0"/>
              <a:t>, but Al has </a:t>
            </a:r>
            <a:r>
              <a:rPr lang="en-US" b="1" dirty="0"/>
              <a:t>more protons </a:t>
            </a:r>
            <a:r>
              <a:rPr lang="en-US" dirty="0"/>
              <a:t>than Na and thus its valence electrons experience </a:t>
            </a:r>
            <a:r>
              <a:rPr lang="en-US" b="1" dirty="0"/>
              <a:t>greater </a:t>
            </a:r>
            <a:r>
              <a:rPr lang="en-US" b="1" dirty="0" err="1"/>
              <a:t>Z</a:t>
            </a:r>
            <a:r>
              <a:rPr lang="en-US" b="1" baseline="-25000" dirty="0" err="1"/>
              <a:t>eff</a:t>
            </a:r>
            <a:r>
              <a:rPr lang="en-US" dirty="0"/>
              <a:t>, so it requires </a:t>
            </a:r>
            <a:r>
              <a:rPr lang="en-US" b="1" dirty="0"/>
              <a:t>more energy to remove </a:t>
            </a:r>
            <a:r>
              <a:rPr lang="en-US" dirty="0"/>
              <a:t>them </a:t>
            </a:r>
            <a:r>
              <a:rPr lang="en-US" b="1" dirty="0"/>
              <a:t>from Al than Na.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#2: The first ionization energy of aluminum is higher than that of sodium.</a:t>
            </a:r>
          </a:p>
        </p:txBody>
      </p:sp>
    </p:spTree>
    <p:extLst>
      <p:ext uri="{BB962C8B-B14F-4D97-AF65-F5344CB8AC3E}">
        <p14:creationId xmlns:p14="http://schemas.microsoft.com/office/powerpoint/2010/main" val="41182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r>
              <a:rPr lang="en-US" dirty="0" smtClean="0"/>
              <a:t>The Bad (1 point):</a:t>
            </a:r>
          </a:p>
          <a:p>
            <a:endParaRPr lang="en-US" dirty="0"/>
          </a:p>
          <a:p>
            <a:r>
              <a:rPr lang="en-US" dirty="0"/>
              <a:t>Al has a higher IE</a:t>
            </a:r>
            <a:r>
              <a:rPr lang="en-US" baseline="-25000" dirty="0"/>
              <a:t>1</a:t>
            </a:r>
            <a:r>
              <a:rPr lang="en-US" dirty="0"/>
              <a:t> than Na. </a:t>
            </a:r>
            <a:r>
              <a:rPr lang="en-US" b="1" dirty="0"/>
              <a:t>Both are at  n = 3</a:t>
            </a:r>
            <a:r>
              <a:rPr lang="en-US" dirty="0"/>
              <a:t>, but Al has greater </a:t>
            </a:r>
            <a:r>
              <a:rPr lang="en-US" dirty="0" err="1"/>
              <a:t>Z</a:t>
            </a:r>
            <a:r>
              <a:rPr lang="en-US" baseline="-25000" dirty="0" err="1"/>
              <a:t>eff</a:t>
            </a:r>
            <a:r>
              <a:rPr lang="en-US" dirty="0"/>
              <a:t>, so it requires more energy to remove electrons from Al than Na.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#2: The first ionization energy of aluminum is higher than that of sodium.</a:t>
            </a:r>
          </a:p>
        </p:txBody>
      </p:sp>
    </p:spTree>
    <p:extLst>
      <p:ext uri="{BB962C8B-B14F-4D97-AF65-F5344CB8AC3E}">
        <p14:creationId xmlns:p14="http://schemas.microsoft.com/office/powerpoint/2010/main" val="23320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The Ugly (0 points):</a:t>
            </a:r>
          </a:p>
          <a:p>
            <a:endParaRPr lang="en-US" dirty="0"/>
          </a:p>
          <a:p>
            <a:r>
              <a:rPr lang="en-US" dirty="0"/>
              <a:t>Al has a higher IE</a:t>
            </a:r>
            <a:r>
              <a:rPr lang="en-US" baseline="-25000" dirty="0"/>
              <a:t>1</a:t>
            </a:r>
            <a:r>
              <a:rPr lang="en-US" dirty="0"/>
              <a:t> than Na, because IE increases as you go from right to left on the periodic table.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#2: The first ionization energy of aluminum is higher than that of sodium.</a:t>
            </a:r>
          </a:p>
        </p:txBody>
      </p:sp>
    </p:spTree>
    <p:extLst>
      <p:ext uri="{BB962C8B-B14F-4D97-AF65-F5344CB8AC3E}">
        <p14:creationId xmlns:p14="http://schemas.microsoft.com/office/powerpoint/2010/main" val="34703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720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Periodic Trends Free Response Practice</vt:lpstr>
      <vt:lpstr>Example #1: Germanium has a larger atomic radius than sodium. </vt:lpstr>
      <vt:lpstr>Example #1: Germanium has a larger atomic radius than sodium. </vt:lpstr>
      <vt:lpstr>Example #1: Germanium has a larger atomic radius than sodium. </vt:lpstr>
      <vt:lpstr>Example #2: The first ionization energy of aluminum is higher than that of sodium. </vt:lpstr>
      <vt:lpstr>Example #2: The first ionization energy of aluminum is higher than that of sodium.</vt:lpstr>
      <vt:lpstr>Example #2: The first ionization energy of aluminum is higher than that of sodium.</vt:lpstr>
      <vt:lpstr>Example #2: The first ionization energy of aluminum is higher than that of sodium.</vt:lpstr>
      <vt:lpstr>Example #2: The first ionization energy of aluminum is higher than that of sodium.</vt:lpstr>
      <vt:lpstr>Example #3: A chlorine atom is smaller than a chlorine ion.</vt:lpstr>
      <vt:lpstr>Example #3: A chlorine atom is smaller than a chlorine ion.</vt:lpstr>
      <vt:lpstr>Example #3: A chlorine atom is smaller than a chlorine ion.</vt:lpstr>
      <vt:lpstr>Example #3: A chlorine atom is smaller than a chlorine ion.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 Free Response Practice</dc:title>
  <dc:creator>e139310</dc:creator>
  <cp:lastModifiedBy>e139310</cp:lastModifiedBy>
  <cp:revision>9</cp:revision>
  <dcterms:created xsi:type="dcterms:W3CDTF">2017-10-24T04:02:50Z</dcterms:created>
  <dcterms:modified xsi:type="dcterms:W3CDTF">2017-10-25T21:15:29Z</dcterms:modified>
</cp:coreProperties>
</file>